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302" r:id="rId3"/>
    <p:sldId id="303" r:id="rId4"/>
    <p:sldId id="304" r:id="rId5"/>
    <p:sldId id="305" r:id="rId6"/>
    <p:sldId id="306" r:id="rId7"/>
    <p:sldId id="300" r:id="rId8"/>
    <p:sldId id="301" r:id="rId9"/>
    <p:sldId id="307" r:id="rId10"/>
    <p:sldId id="308" r:id="rId11"/>
    <p:sldId id="309" r:id="rId12"/>
    <p:sldId id="310" r:id="rId13"/>
    <p:sldId id="313" r:id="rId14"/>
    <p:sldId id="312" r:id="rId15"/>
    <p:sldId id="311" r:id="rId16"/>
    <p:sldId id="314" r:id="rId17"/>
    <p:sldId id="315" r:id="rId18"/>
    <p:sldId id="290" r:id="rId19"/>
    <p:sldId id="291" r:id="rId20"/>
    <p:sldId id="317" r:id="rId21"/>
    <p:sldId id="318" r:id="rId22"/>
    <p:sldId id="319" r:id="rId23"/>
    <p:sldId id="320" r:id="rId24"/>
    <p:sldId id="322" r:id="rId25"/>
    <p:sldId id="296" r:id="rId26"/>
    <p:sldId id="316" r:id="rId27"/>
    <p:sldId id="297" r:id="rId28"/>
    <p:sldId id="298" r:id="rId29"/>
    <p:sldId id="323" r:id="rId30"/>
    <p:sldId id="299" r:id="rId31"/>
    <p:sldId id="324" r:id="rId32"/>
    <p:sldId id="325" r:id="rId33"/>
    <p:sldId id="326" r:id="rId34"/>
    <p:sldId id="286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6FF99"/>
    <a:srgbClr val="9900CC"/>
    <a:srgbClr val="85DF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51" d="100"/>
          <a:sy n="51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54CFBB06-2C78-4F4B-A0A6-86D2488ACA37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16D6D82-9244-4950-847F-3F607942B4C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93014288-EC60-413A-8699-B0917F3AD113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431A1A5D-9CEC-43BB-81BE-B029C139EB9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E53B1597-381D-43B6-AA0F-E6EA5EEDA18F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3E6B302A-E18C-40EC-8BA8-0D200DE5F0E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42B887CA-EEAA-4858-9687-E4BCE41FCD34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E57ED98-E3D7-41D8-8870-F3204F10C0E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9C446FEA-D529-40B8-9FF9-7417855247D1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F0B2E9B8-77C5-46ED-B3E1-FA0E8A4CB4D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64836BB6-93A1-498F-BA24-096703B4C694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E93DBBAA-DAE4-4572-AC90-F3F8549EB48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E2259800-5CA5-4611-9A34-22E6DF728E51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45C9130A-84A9-4D14-8F17-94B98B9B710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BA14EA14-110D-45EE-99D8-929CEE7BE68A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AB0F966D-A308-448C-BED9-117B82C67C3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B5F2166-AF5F-47EA-A04C-C147A8C6E11C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F531B132-D29C-4BBA-8DF3-C932CBD3EDB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563844C4-58F4-499E-9E28-0E6AE57C92A8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0103CB40-F798-462A-BFDC-F5C313E0BA2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A5BB5AD0-7C9C-4710-9397-6A9533968726}" type="datetimeFigureOut">
              <a:rPr lang="ru-RU"/>
              <a:pPr>
                <a:defRPr/>
              </a:pPr>
              <a:t>29.12.2021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6FECD033-C7C7-46E5-9F63-55AF25124FB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654050" y="263525"/>
            <a:ext cx="8239125" cy="633095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rgbClr val="85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20638" y="6619875"/>
            <a:ext cx="1095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6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lang="ru-RU" sz="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4" cstate="email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/>
        </p:spPr>
      </p:pic>
      <p:pic>
        <p:nvPicPr>
          <p:cNvPr id="1029" name="Picture 2" descr="https://img-fotki.yandex.ru/get/30086/200418627.15e/0_16ef74_4acbfbc4_orig.pn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98425" y="1047750"/>
            <a:ext cx="8477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uk-UA" dirty="0">
                <a:latin typeface="Arial" charset="0"/>
              </a:rPr>
              <a:t>    Педагогічна рада</a:t>
            </a:r>
            <a:endParaRPr lang="ru-RU" dirty="0">
              <a:latin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043608" y="1556792"/>
            <a:ext cx="7185992" cy="456937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>
              <a:buNone/>
            </a:pPr>
            <a:r>
              <a:rPr lang="uk-UA" sz="4400" b="1" i="1" dirty="0"/>
              <a:t>Реалізація </a:t>
            </a:r>
            <a:r>
              <a:rPr lang="uk-UA" sz="4400" b="1" i="1" dirty="0" err="1"/>
              <a:t>компетентнісного</a:t>
            </a:r>
            <a:r>
              <a:rPr lang="uk-UA" sz="4400" b="1" i="1" dirty="0"/>
              <a:t> підходу при оцінюванні навчальних досягнень здобувачів освіти</a:t>
            </a:r>
          </a:p>
          <a:p>
            <a:pPr marL="0" indent="0">
              <a:buNone/>
            </a:pPr>
            <a:r>
              <a:rPr lang="uk-UA" sz="4400" b="1" i="1" dirty="0">
                <a:latin typeface="Arial" charset="0"/>
              </a:rPr>
              <a:t>  </a:t>
            </a:r>
            <a:r>
              <a:rPr lang="uk-UA" sz="3600" b="1" i="1" dirty="0">
                <a:latin typeface="Arial" charset="0"/>
              </a:rPr>
              <a:t>30.12.2021</a:t>
            </a:r>
            <a:endParaRPr lang="ru-RU" sz="3600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7E800-F7F2-4A2D-9352-FE5C6316F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endParaRPr lang="uk-UA"/>
          </a:p>
        </p:txBody>
      </p:sp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id="{F8B6AF5F-2842-492A-8688-2A4CB69A27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04664"/>
            <a:ext cx="7704856" cy="6178698"/>
          </a:xfrm>
        </p:spPr>
      </p:pic>
    </p:spTree>
    <p:extLst>
      <p:ext uri="{BB962C8B-B14F-4D97-AF65-F5344CB8AC3E}">
        <p14:creationId xmlns:p14="http://schemas.microsoft.com/office/powerpoint/2010/main" val="337536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C2BA2-6C05-4FEE-9044-FA8B5A65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9FBD30C1-6E89-4F6D-A5EE-9AB44A842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404664"/>
            <a:ext cx="7200800" cy="5721499"/>
          </a:xfrm>
        </p:spPr>
      </p:pic>
    </p:spTree>
    <p:extLst>
      <p:ext uri="{BB962C8B-B14F-4D97-AF65-F5344CB8AC3E}">
        <p14:creationId xmlns:p14="http://schemas.microsoft.com/office/powerpoint/2010/main" val="2546541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E3300-4531-4D86-A79B-A0790F9F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C15B2909-5A62-47D6-9D2C-8383393499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04664"/>
            <a:ext cx="7488832" cy="6048672"/>
          </a:xfrm>
        </p:spPr>
      </p:pic>
    </p:spTree>
    <p:extLst>
      <p:ext uri="{BB962C8B-B14F-4D97-AF65-F5344CB8AC3E}">
        <p14:creationId xmlns:p14="http://schemas.microsoft.com/office/powerpoint/2010/main" val="209053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5DE6E-3FBD-41AF-BACE-5241C6E3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2E205FC3-67D3-4B13-B7CD-7043A3FE3A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74638"/>
            <a:ext cx="7355159" cy="6178698"/>
          </a:xfrm>
        </p:spPr>
      </p:pic>
    </p:spTree>
    <p:extLst>
      <p:ext uri="{BB962C8B-B14F-4D97-AF65-F5344CB8AC3E}">
        <p14:creationId xmlns:p14="http://schemas.microsoft.com/office/powerpoint/2010/main" val="2628749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18DA6-6A0F-40EB-94A8-44D6B4C5B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924A5D15-35D2-4E20-ACA2-10662AA443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76672"/>
            <a:ext cx="7571184" cy="6106690"/>
          </a:xfrm>
        </p:spPr>
      </p:pic>
    </p:spTree>
    <p:extLst>
      <p:ext uri="{BB962C8B-B14F-4D97-AF65-F5344CB8AC3E}">
        <p14:creationId xmlns:p14="http://schemas.microsoft.com/office/powerpoint/2010/main" val="3369854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2A4A1-4FA4-483C-B6A8-12A851A4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5839D92B-38B5-445D-8370-ACC9CB255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4638"/>
            <a:ext cx="7848871" cy="6308724"/>
          </a:xfrm>
        </p:spPr>
      </p:pic>
    </p:spTree>
    <p:extLst>
      <p:ext uri="{BB962C8B-B14F-4D97-AF65-F5344CB8AC3E}">
        <p14:creationId xmlns:p14="http://schemas.microsoft.com/office/powerpoint/2010/main" val="2349674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4940E2-B318-44A9-A496-F4EC94C36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BB59ED2A-A363-4EA5-9AE5-397CE79B9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04664"/>
            <a:ext cx="7571184" cy="6178698"/>
          </a:xfrm>
        </p:spPr>
      </p:pic>
    </p:spTree>
    <p:extLst>
      <p:ext uri="{BB962C8B-B14F-4D97-AF65-F5344CB8AC3E}">
        <p14:creationId xmlns:p14="http://schemas.microsoft.com/office/powerpoint/2010/main" val="1887939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05645D-BA1C-4A17-A29D-BB43E14CD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404664"/>
            <a:ext cx="7931224" cy="1368152"/>
          </a:xfrm>
        </p:spPr>
        <p:txBody>
          <a:bodyPr/>
          <a:lstStyle/>
          <a:p>
            <a:r>
              <a:rPr lang="uk-UA" b="1" dirty="0"/>
              <a:t>Критерії оцінювання навчальних досягнень учнів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6804A3D-AE2D-447E-B94B-38667A0A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988840"/>
            <a:ext cx="7797552" cy="4535699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 err="1"/>
              <a:t>Мініпрезентація</a:t>
            </a:r>
            <a:r>
              <a:rPr lang="uk-UA" sz="4000" dirty="0"/>
              <a:t> </a:t>
            </a:r>
          </a:p>
          <a:p>
            <a:pPr marL="0" indent="0" algn="ctr">
              <a:buNone/>
            </a:pPr>
            <a:r>
              <a:rPr lang="uk-UA" sz="4000" dirty="0"/>
              <a:t>   «</a:t>
            </a:r>
            <a:r>
              <a:rPr lang="uk-UA" sz="4000" dirty="0" err="1"/>
              <a:t>Компетентнісна</a:t>
            </a:r>
            <a:r>
              <a:rPr lang="uk-UA" sz="4000" dirty="0"/>
              <a:t> освіта – </a:t>
            </a:r>
            <a:r>
              <a:rPr lang="uk-UA" sz="4000" dirty="0" err="1"/>
              <a:t>компетентнісний</a:t>
            </a:r>
            <a:r>
              <a:rPr lang="uk-UA" sz="4000" dirty="0"/>
              <a:t> підхід при оцінюванні навчальних досягнень учнів»</a:t>
            </a:r>
          </a:p>
          <a:p>
            <a:pPr marL="0" indent="0" algn="r">
              <a:buNone/>
            </a:pPr>
            <a:r>
              <a:rPr lang="uk-UA" sz="4000" i="1" dirty="0"/>
              <a:t>Банькова С.В.</a:t>
            </a:r>
          </a:p>
        </p:txBody>
      </p:sp>
    </p:spTree>
    <p:extLst>
      <p:ext uri="{BB962C8B-B14F-4D97-AF65-F5344CB8AC3E}">
        <p14:creationId xmlns:p14="http://schemas.microsoft.com/office/powerpoint/2010/main" val="2712276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42EC43-AACD-4CF4-82AE-24CE3C2D4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Критерії оцінювання навчальних досягнень учнів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A6F83AE-F55C-4748-996D-2A955B4D2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556792"/>
            <a:ext cx="7427168" cy="4569371"/>
          </a:xfrm>
        </p:spPr>
        <p:txBody>
          <a:bodyPr/>
          <a:lstStyle/>
          <a:p>
            <a:r>
              <a:rPr lang="uk-UA" sz="4000" dirty="0"/>
              <a:t>Вправа </a:t>
            </a:r>
          </a:p>
          <a:p>
            <a:pPr marL="0" indent="0">
              <a:buNone/>
            </a:pPr>
            <a:r>
              <a:rPr lang="uk-UA" sz="4000" dirty="0"/>
              <a:t>«Труднощі оцінювання»: </a:t>
            </a:r>
          </a:p>
          <a:p>
            <a:r>
              <a:rPr lang="uk-UA" sz="4000" dirty="0"/>
              <a:t>- </a:t>
            </a:r>
            <a:r>
              <a:rPr lang="uk-UA" sz="4000" dirty="0" err="1"/>
              <a:t>неатестація</a:t>
            </a:r>
            <a:r>
              <a:rPr lang="uk-UA" sz="4000" dirty="0"/>
              <a:t> учня; </a:t>
            </a:r>
          </a:p>
          <a:p>
            <a:r>
              <a:rPr lang="uk-UA" sz="4000" dirty="0"/>
              <a:t>- оцінювання під час дистанційного навчання</a:t>
            </a:r>
          </a:p>
          <a:p>
            <a:pPr marL="0" indent="0">
              <a:buNone/>
            </a:pPr>
            <a:r>
              <a:rPr lang="uk-UA" sz="4000" dirty="0"/>
              <a:t>                                   </a:t>
            </a:r>
            <a:r>
              <a:rPr lang="uk-UA" sz="4000" i="1" dirty="0"/>
              <a:t>Пирогова Н.В</a:t>
            </a:r>
            <a:r>
              <a:rPr lang="uk-UA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7302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58A7D-F3F5-4082-8566-3B96F1FD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Критерії оцінювання навчальних досягнень учнів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33BF20-1407-430E-9741-BC7FB7D0E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772816"/>
            <a:ext cx="7715200" cy="4353347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 </a:t>
            </a:r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dirty="0"/>
              <a:t> </a:t>
            </a:r>
            <a:r>
              <a:rPr lang="uk-UA" sz="4000" dirty="0"/>
              <a:t>Сторінками сайту</a:t>
            </a:r>
          </a:p>
        </p:txBody>
      </p:sp>
    </p:spTree>
    <p:extLst>
      <p:ext uri="{BB962C8B-B14F-4D97-AF65-F5344CB8AC3E}">
        <p14:creationId xmlns:p14="http://schemas.microsoft.com/office/powerpoint/2010/main" val="67000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6D86C-C96E-4D75-8E6B-66C392BDE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706090"/>
          </a:xfrm>
        </p:spPr>
        <p:txBody>
          <a:bodyPr/>
          <a:lstStyle/>
          <a:p>
            <a:r>
              <a:rPr lang="uk-UA" b="1" dirty="0"/>
              <a:t>Мета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B8D6C71-0044-4224-ACE7-BE444CA35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980728"/>
            <a:ext cx="7571184" cy="5145435"/>
          </a:xfrm>
        </p:spPr>
        <p:txBody>
          <a:bodyPr/>
          <a:lstStyle/>
          <a:p>
            <a:r>
              <a:rPr lang="uk-UA" b="1" dirty="0"/>
              <a:t>Проаналізувати</a:t>
            </a:r>
            <a:r>
              <a:rPr lang="uk-UA" dirty="0"/>
              <a:t> особливості реалізації </a:t>
            </a:r>
            <a:r>
              <a:rPr lang="uk-UA" dirty="0" err="1"/>
              <a:t>компетентнісного</a:t>
            </a:r>
            <a:r>
              <a:rPr lang="uk-UA" dirty="0"/>
              <a:t> підходу при   оцінюванні навчальних досягнень здобувачів освіти;</a:t>
            </a:r>
          </a:p>
          <a:p>
            <a:r>
              <a:rPr lang="uk-UA" dirty="0"/>
              <a:t> </a:t>
            </a:r>
            <a:r>
              <a:rPr lang="uk-UA" b="1" dirty="0"/>
              <a:t>Сприяти</a:t>
            </a:r>
            <a:r>
              <a:rPr lang="uk-UA" dirty="0"/>
              <a:t> опануванню системи         формувального оцінювання, технік формувального оцінювання, які використовуються для  оцінювання  навчальних досягнень учнів</a:t>
            </a:r>
          </a:p>
        </p:txBody>
      </p:sp>
    </p:spTree>
    <p:extLst>
      <p:ext uri="{BB962C8B-B14F-4D97-AF65-F5344CB8AC3E}">
        <p14:creationId xmlns:p14="http://schemas.microsoft.com/office/powerpoint/2010/main" val="3273949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302605-92CB-429E-98C7-15A2B93C3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r>
              <a:rPr lang="uk-UA" b="1" dirty="0"/>
              <a:t>Формувальне оцінювання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7C26613-77A0-44D0-8FBA-0E8D796FA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569371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  </a:t>
            </a:r>
            <a:r>
              <a:rPr lang="uk-UA" b="1" dirty="0"/>
              <a:t>Вправа «Асоціативний кущ»</a:t>
            </a:r>
          </a:p>
          <a:p>
            <a:pPr marL="0" indent="0">
              <a:buNone/>
            </a:pPr>
            <a:r>
              <a:rPr lang="uk-UA" dirty="0"/>
              <a:t>  </a:t>
            </a:r>
            <a:r>
              <a:rPr lang="uk-UA" b="1" dirty="0"/>
              <a:t>Презентація «Формувальне оцінювання»:</a:t>
            </a:r>
          </a:p>
          <a:p>
            <a:pPr>
              <a:buFontTx/>
              <a:buChar char="-"/>
            </a:pPr>
            <a:r>
              <a:rPr lang="uk-UA" dirty="0"/>
              <a:t>Оцінка – оцінювання;</a:t>
            </a:r>
          </a:p>
          <a:p>
            <a:pPr>
              <a:buFontTx/>
              <a:buChar char="-"/>
            </a:pPr>
            <a:r>
              <a:rPr lang="uk-UA" dirty="0"/>
              <a:t>Алгоритм діяльності;</a:t>
            </a:r>
          </a:p>
          <a:p>
            <a:pPr>
              <a:buFontTx/>
              <a:buChar char="-"/>
            </a:pPr>
            <a:r>
              <a:rPr lang="uk-UA" dirty="0" err="1"/>
              <a:t>Самооцінювання</a:t>
            </a:r>
            <a:r>
              <a:rPr lang="uk-UA" dirty="0"/>
              <a:t>;</a:t>
            </a:r>
          </a:p>
          <a:p>
            <a:pPr>
              <a:buFontTx/>
              <a:buChar char="-"/>
            </a:pPr>
            <a:r>
              <a:rPr lang="uk-UA" dirty="0"/>
              <a:t>Критерії </a:t>
            </a:r>
            <a:r>
              <a:rPr lang="uk-UA" dirty="0" err="1"/>
              <a:t>самооцінювання</a:t>
            </a:r>
            <a:r>
              <a:rPr lang="uk-UA" dirty="0"/>
              <a:t>;</a:t>
            </a:r>
          </a:p>
          <a:p>
            <a:pPr>
              <a:buFontTx/>
              <a:buChar char="-"/>
            </a:pPr>
            <a:r>
              <a:rPr lang="uk-UA" dirty="0"/>
              <a:t>Зворотний зв’язок.</a:t>
            </a:r>
          </a:p>
          <a:p>
            <a:pPr marL="0" indent="0">
              <a:buNone/>
            </a:pPr>
            <a:r>
              <a:rPr lang="uk-UA" dirty="0"/>
              <a:t>                                              </a:t>
            </a:r>
            <a:r>
              <a:rPr lang="uk-UA" i="1" dirty="0"/>
              <a:t>Бачинська І.М</a:t>
            </a:r>
            <a:r>
              <a:rPr lang="uk-UA" dirty="0"/>
              <a:t>.</a:t>
            </a:r>
          </a:p>
          <a:p>
            <a:pPr marL="0" indent="0">
              <a:buNone/>
            </a:pP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8243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425E62-62B6-49CD-A92E-0B71D7946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Структура уроку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121208A-C68A-4F21-BF59-5524556D3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052736"/>
            <a:ext cx="7499176" cy="5073427"/>
          </a:xfrm>
        </p:spPr>
        <p:txBody>
          <a:bodyPr/>
          <a:lstStyle/>
          <a:p>
            <a:r>
              <a:rPr lang="uk-UA" b="1" dirty="0"/>
              <a:t>Конспект уроку</a:t>
            </a:r>
            <a:endParaRPr lang="uk-UA" dirty="0"/>
          </a:p>
          <a:p>
            <a:r>
              <a:rPr lang="uk-UA" dirty="0"/>
              <a:t>Тема уроку. А…</a:t>
            </a:r>
          </a:p>
          <a:p>
            <a:r>
              <a:rPr lang="uk-UA" b="1" dirty="0"/>
              <a:t>Мета</a:t>
            </a:r>
            <a:r>
              <a:rPr lang="uk-UA" dirty="0"/>
              <a:t>: </a:t>
            </a:r>
            <a:r>
              <a:rPr lang="uk-UA" dirty="0" err="1"/>
              <a:t>знаннєва</a:t>
            </a:r>
            <a:r>
              <a:rPr lang="uk-UA" dirty="0"/>
              <a:t>;  діяльнісна ; ціннісна.</a:t>
            </a:r>
          </a:p>
          <a:p>
            <a:r>
              <a:rPr lang="uk-UA" b="1" dirty="0"/>
              <a:t>Тип уроку.</a:t>
            </a:r>
            <a:r>
              <a:rPr lang="uk-UA" dirty="0"/>
              <a:t> А…</a:t>
            </a:r>
          </a:p>
          <a:p>
            <a:r>
              <a:rPr lang="uk-UA" b="1" dirty="0"/>
              <a:t>Форма уроку. А…</a:t>
            </a:r>
            <a:endParaRPr lang="uk-UA" dirty="0"/>
          </a:p>
          <a:p>
            <a:r>
              <a:rPr lang="uk-UA" b="1" dirty="0"/>
              <a:t>Обладнання: а, а, а.</a:t>
            </a:r>
            <a:endParaRPr lang="uk-UA" dirty="0"/>
          </a:p>
          <a:p>
            <a:r>
              <a:rPr lang="uk-UA" b="1" dirty="0"/>
              <a:t>Гасло уроку.</a:t>
            </a:r>
            <a:r>
              <a:rPr lang="uk-UA" dirty="0"/>
              <a:t> А…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8223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C781EC-0E23-430A-9731-C08ADB83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Хід уроку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FAD0B51-C2C8-49D7-9E48-A1A7FCE5B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124744"/>
            <a:ext cx="8229600" cy="4818857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pPr lvl="0"/>
            <a:r>
              <a:rPr lang="uk-UA" sz="4000" b="1" dirty="0"/>
              <a:t>Мотивація навчальної діяльності</a:t>
            </a:r>
            <a:endParaRPr lang="uk-UA" sz="4000" dirty="0"/>
          </a:p>
          <a:p>
            <a:pPr lvl="0"/>
            <a:r>
              <a:rPr lang="uk-UA" sz="4000" dirty="0"/>
              <a:t>З’ясування емоційної готовності</a:t>
            </a:r>
          </a:p>
          <a:p>
            <a:pPr lvl="0"/>
            <a:r>
              <a:rPr lang="uk-UA" sz="4000" dirty="0"/>
              <a:t>Актуалізація опорних знань</a:t>
            </a:r>
          </a:p>
          <a:p>
            <a:pPr lvl="0"/>
            <a:r>
              <a:rPr lang="uk-UA" sz="4000" dirty="0"/>
              <a:t>Актуалізація суб’єктного досвіду</a:t>
            </a:r>
          </a:p>
          <a:p>
            <a:pPr lvl="0"/>
            <a:r>
              <a:rPr lang="uk-UA" sz="4000" dirty="0"/>
              <a:t>Проблемне запитання</a:t>
            </a:r>
          </a:p>
          <a:p>
            <a:pPr lvl="0"/>
            <a:r>
              <a:rPr lang="uk-UA" sz="4000" dirty="0" err="1"/>
              <a:t>Цілевизначення</a:t>
            </a:r>
            <a:r>
              <a:rPr lang="uk-UA" sz="4000" dirty="0"/>
              <a:t> і планування</a:t>
            </a:r>
          </a:p>
          <a:p>
            <a:pPr marL="0" lvl="0" indent="0">
              <a:buNone/>
            </a:pPr>
            <a:r>
              <a:rPr lang="uk-UA" b="1" dirty="0"/>
              <a:t> 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1234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97AB6-0796-48E6-AA3F-D372861E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9BAF70-58C0-4274-900D-B942F2C55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628800"/>
            <a:ext cx="7499176" cy="4497363"/>
          </a:xfrm>
        </p:spPr>
        <p:txBody>
          <a:bodyPr/>
          <a:lstStyle/>
          <a:p>
            <a:pPr marL="0" lvl="0" indent="0">
              <a:buNone/>
            </a:pPr>
            <a:r>
              <a:rPr lang="uk-UA" b="1" dirty="0"/>
              <a:t>2. Опрацювання навчального матеріалу</a:t>
            </a:r>
            <a:endParaRPr lang="uk-UA" dirty="0"/>
          </a:p>
          <a:p>
            <a:r>
              <a:rPr lang="uk-UA" dirty="0"/>
              <a:t>    - 1-2- інтерактивні вправи</a:t>
            </a:r>
          </a:p>
          <a:p>
            <a:pPr marL="0" lvl="0" indent="0">
              <a:buNone/>
            </a:pPr>
            <a:r>
              <a:rPr lang="uk-UA" b="1" dirty="0"/>
              <a:t>3. Рефлексивно-оцінювальний етап</a:t>
            </a:r>
            <a:r>
              <a:rPr lang="uk-UA" dirty="0"/>
              <a:t> </a:t>
            </a:r>
          </a:p>
          <a:p>
            <a:pPr lvl="0"/>
            <a:r>
              <a:rPr lang="uk-UA" dirty="0"/>
              <a:t>Рефлексія</a:t>
            </a:r>
          </a:p>
          <a:p>
            <a:pPr lvl="0"/>
            <a:r>
              <a:rPr lang="uk-UA" dirty="0"/>
              <a:t>Оцінювання, </a:t>
            </a:r>
            <a:r>
              <a:rPr lang="uk-UA" dirty="0" err="1"/>
              <a:t>взаємооцінювання</a:t>
            </a:r>
            <a:r>
              <a:rPr lang="uk-UA" dirty="0"/>
              <a:t> і </a:t>
            </a:r>
            <a:r>
              <a:rPr lang="uk-UA" dirty="0" err="1"/>
              <a:t>самооцінювання</a:t>
            </a:r>
            <a:endParaRPr lang="uk-UA" dirty="0"/>
          </a:p>
          <a:p>
            <a:pPr lvl="0"/>
            <a:r>
              <a:rPr lang="uk-UA" dirty="0"/>
              <a:t>Домашнє завдання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3919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161EC-F05A-4C7C-8CC1-FBD21C7D0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994122"/>
          </a:xfrm>
        </p:spPr>
        <p:txBody>
          <a:bodyPr/>
          <a:lstStyle/>
          <a:p>
            <a:r>
              <a:rPr lang="uk-UA" b="1" dirty="0"/>
              <a:t>СЛОВЕСНЕ ОЦІНЮВАННЯ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E6B78FA-7183-4CB2-9CE3-6EDFAEBFA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/>
          <a:lstStyle/>
          <a:p>
            <a:pPr marL="0" indent="0">
              <a:buNone/>
            </a:pPr>
            <a:r>
              <a:rPr lang="uk-UA" sz="4000" dirty="0"/>
              <a:t>  </a:t>
            </a:r>
            <a:r>
              <a:rPr lang="uk-UA" sz="4000" b="1" dirty="0"/>
              <a:t>1. Якщо учень відповів правильно:</a:t>
            </a:r>
          </a:p>
          <a:p>
            <a:pPr lvl="0"/>
            <a:r>
              <a:rPr lang="uk-UA" sz="4000" dirty="0"/>
              <a:t>підкреслюємо, що саме у відповіді було найбільш вдалим: «</a:t>
            </a:r>
            <a:r>
              <a:rPr lang="uk-UA" sz="4000" dirty="0" err="1"/>
              <a:t>вичерпно</a:t>
            </a:r>
            <a:r>
              <a:rPr lang="uk-UA" sz="4000" dirty="0"/>
              <a:t> описано….», «</a:t>
            </a:r>
            <a:r>
              <a:rPr lang="uk-UA" sz="4000" dirty="0" err="1"/>
              <a:t>зв’язно</a:t>
            </a:r>
            <a:r>
              <a:rPr lang="uk-UA" sz="4000" dirty="0"/>
              <a:t>, аргументовано викладено…»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1111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B919A-6B95-4AEA-A5BF-3E37939F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404664"/>
            <a:ext cx="7643192" cy="576064"/>
          </a:xfrm>
        </p:spPr>
        <p:txBody>
          <a:bodyPr/>
          <a:lstStyle/>
          <a:p>
            <a:r>
              <a:rPr lang="uk-UA" sz="4000" b="1" dirty="0"/>
              <a:t>2. Якщо учень відповів з помилками: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76424A-7AA2-4CF2-B8C8-2D6E213E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124744"/>
            <a:ext cx="7643192" cy="5001419"/>
          </a:xfrm>
        </p:spPr>
        <p:txBody>
          <a:bodyPr/>
          <a:lstStyle/>
          <a:p>
            <a:pPr marL="0" indent="0">
              <a:buNone/>
            </a:pPr>
            <a:endParaRPr lang="uk-UA" sz="2000" dirty="0"/>
          </a:p>
          <a:p>
            <a:pPr lvl="0"/>
            <a:r>
              <a:rPr lang="uk-UA" sz="3600" dirty="0"/>
              <a:t>спочатку вказуємо, що сказано учнем правильно</a:t>
            </a:r>
          </a:p>
          <a:p>
            <a:pPr lvl="0"/>
            <a:r>
              <a:rPr lang="uk-UA" sz="3600" dirty="0"/>
              <a:t>потім вказуємо, де були неточності, використовуючи такі вислови:</a:t>
            </a:r>
          </a:p>
          <a:p>
            <a:pPr lvl="0"/>
            <a:r>
              <a:rPr lang="uk-UA" sz="3600" dirty="0"/>
              <a:t>«тут … було не зовсім точно», «уточни», «спробуй ще раз», «згадай», «як це можна сказати по-</a:t>
            </a:r>
            <a:r>
              <a:rPr lang="uk-UA" sz="3600" dirty="0" err="1"/>
              <a:t>іншому»,«ти</a:t>
            </a:r>
            <a:r>
              <a:rPr lang="uk-UA" sz="3600" dirty="0"/>
              <a:t> так вважаєш, а як думають інші»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5641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96366-A48D-4A46-9827-327215AED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uk-UA" b="1" dirty="0"/>
              <a:t> Якщо учень відповів з помилками: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51EA394-8CF3-4A31-9CC4-9BADCECA3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lvl="0"/>
            <a:r>
              <a:rPr lang="uk-UA" dirty="0"/>
              <a:t>ставимо уточнювальні питання:</a:t>
            </a:r>
          </a:p>
          <a:p>
            <a:pPr lvl="0"/>
            <a:r>
              <a:rPr lang="uk-UA" dirty="0"/>
              <a:t>«Як?», «Яким способом?»</a:t>
            </a:r>
          </a:p>
          <a:p>
            <a:pPr lvl="0"/>
            <a:r>
              <a:rPr lang="uk-UA" dirty="0"/>
              <a:t>не поспішаємо підказувати, даємо учневі час подумати</a:t>
            </a:r>
          </a:p>
          <a:p>
            <a:pPr lvl="0"/>
            <a:r>
              <a:rPr lang="uk-UA" dirty="0"/>
              <a:t>пропонуємо способи уникнення помилок у майбутньому: кажемо, яке правило треба повторити, що можна прочитати про…, який ролик переглянути про …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6757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81F5A-FE89-4B5F-989E-8CDB88D5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uk-UA" sz="3600" b="1" dirty="0"/>
              <a:t>3. Якщо учень відповів неправильно: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A4FA90D-0CEE-429F-8152-50E55EFF3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980728"/>
            <a:ext cx="7787208" cy="5602634"/>
          </a:xfrm>
        </p:spPr>
        <p:txBody>
          <a:bodyPr/>
          <a:lstStyle/>
          <a:p>
            <a:pPr lvl="0"/>
            <a:r>
              <a:rPr lang="uk-UA" sz="3600" dirty="0"/>
              <a:t>кажемо «ти був на правильному шляху, коли…», «ти міркував у правильному напрямку, коли», «ти так вважаєш, а як думають інші»</a:t>
            </a:r>
          </a:p>
          <a:p>
            <a:pPr lvl="0"/>
            <a:r>
              <a:rPr lang="uk-UA" sz="3600" dirty="0"/>
              <a:t>пропонуємо способи уникнення помилок у майбутньому: яке правило треба повторити, що можна прочитати про…, який ролик переглянути…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3574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303329-7968-47A5-96DE-3D91BED36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60648"/>
            <a:ext cx="7931224" cy="720080"/>
          </a:xfrm>
        </p:spPr>
        <p:txBody>
          <a:bodyPr/>
          <a:lstStyle/>
          <a:p>
            <a:r>
              <a:rPr lang="uk-UA" sz="4000" b="1" dirty="0"/>
              <a:t>Не можна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C9CC24-5382-415A-B340-9DAEBA8B3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836712"/>
            <a:ext cx="7715200" cy="5760640"/>
          </a:xfrm>
        </p:spPr>
        <p:txBody>
          <a:bodyPr/>
          <a:lstStyle/>
          <a:p>
            <a:pPr lvl="0"/>
            <a:r>
              <a:rPr lang="uk-UA" sz="3600" dirty="0"/>
              <a:t>Оцінювати усну відповідь словами «добре - погано» або «правильно-неправильно», не пояснюючи, що саме учень сказав неправильно і що треба зробити, щоб згодом відповідати правильно.</a:t>
            </a:r>
          </a:p>
          <a:p>
            <a:pPr lvl="0"/>
            <a:r>
              <a:rPr lang="uk-UA" sz="3600" dirty="0"/>
              <a:t>Казати «неправильно» і зразу запитувати: «Хто знає, як правильно?»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6102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A1B301-FE7B-441A-8AA8-395295D3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Не можна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2F64738-3D2F-4559-8CCC-38E14ED11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908720"/>
            <a:ext cx="7283152" cy="5472608"/>
          </a:xfrm>
        </p:spPr>
        <p:txBody>
          <a:bodyPr/>
          <a:lstStyle/>
          <a:p>
            <a:pPr lvl="0"/>
            <a:r>
              <a:rPr lang="uk-UA" sz="3600" dirty="0"/>
              <a:t>Казати: «От ти не знаєш, а [Іринка, Петрик, увесь клас] знає!»</a:t>
            </a:r>
          </a:p>
          <a:p>
            <a:pPr lvl="0"/>
            <a:r>
              <a:rPr lang="uk-UA" sz="3600" dirty="0"/>
              <a:t>Ставити учневі 2-3 питання підряд.</a:t>
            </a:r>
          </a:p>
          <a:p>
            <a:pPr lvl="0"/>
            <a:r>
              <a:rPr lang="uk-UA" sz="3600" dirty="0"/>
              <a:t>Вимагати негайної відповіді, не даючи часу на обдумування(10-15 секунд).</a:t>
            </a:r>
          </a:p>
          <a:p>
            <a:pPr lvl="0"/>
            <a:r>
              <a:rPr lang="uk-UA" sz="3600" dirty="0"/>
              <a:t>Іронізувати, насміхатися, принижувати…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162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BAA799-9849-47A9-82CB-72640482BF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5616" y="260648"/>
            <a:ext cx="7113984" cy="115699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uk-UA" dirty="0"/>
              <a:t>                     </a:t>
            </a:r>
            <a:r>
              <a:rPr lang="uk-UA" b="1" dirty="0"/>
              <a:t>Завдання</a:t>
            </a:r>
            <a:br>
              <a:rPr lang="uk-UA" dirty="0"/>
            </a:br>
            <a:br>
              <a:rPr lang="uk-UA" dirty="0"/>
            </a:br>
            <a:r>
              <a:rPr lang="uk-UA" dirty="0"/>
              <a:t>- </a:t>
            </a:r>
            <a:r>
              <a:rPr lang="uk-UA" dirty="0">
                <a:latin typeface="+mn-lt"/>
              </a:rPr>
              <a:t>Розкрити суть  формувального                        оцінювання.</a:t>
            </a:r>
            <a:br>
              <a:rPr lang="uk-UA" dirty="0">
                <a:latin typeface="+mn-lt"/>
              </a:rPr>
            </a:br>
            <a:r>
              <a:rPr lang="uk-UA" dirty="0">
                <a:latin typeface="+mn-lt"/>
              </a:rPr>
              <a:t>- Ознайомити з інструментами та деталями формувального оцінювання</a:t>
            </a:r>
            <a:r>
              <a:rPr lang="uk-UA" dirty="0"/>
              <a:t>.</a:t>
            </a:r>
            <a:br>
              <a:rPr lang="uk-UA" dirty="0"/>
            </a:br>
            <a:br>
              <a:rPr lang="uk-UA" dirty="0"/>
            </a:br>
            <a:r>
              <a:rPr lang="uk-UA" dirty="0"/>
              <a:t>         </a:t>
            </a:r>
            <a:br>
              <a:rPr lang="uk-UA" dirty="0"/>
            </a:br>
            <a:endParaRPr lang="uk-UA" dirty="0"/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E0EC752E-4708-4CE9-9D25-4794F5C7F5EB}"/>
              </a:ext>
            </a:extLst>
          </p:cNvPr>
          <p:cNvSpPr/>
          <p:nvPr/>
        </p:nvSpPr>
        <p:spPr>
          <a:xfrm>
            <a:off x="1115616" y="1124744"/>
            <a:ext cx="6804248" cy="744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542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3EC728-4FE4-447B-98EC-5544560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60648"/>
            <a:ext cx="7715200" cy="720080"/>
          </a:xfrm>
        </p:spPr>
        <p:txBody>
          <a:bodyPr/>
          <a:lstStyle/>
          <a:p>
            <a:r>
              <a:rPr lang="uk-UA" b="1" dirty="0"/>
              <a:t>Не бажано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F239542-3048-4FDF-B1F4-14C6A03E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980728"/>
            <a:ext cx="7715200" cy="5145435"/>
          </a:xfrm>
        </p:spPr>
        <p:txBody>
          <a:bodyPr/>
          <a:lstStyle/>
          <a:p>
            <a:pPr lvl="0"/>
            <a:r>
              <a:rPr lang="uk-UA" sz="4000" dirty="0"/>
              <a:t>Ставити закриті запитання</a:t>
            </a:r>
          </a:p>
          <a:p>
            <a:pPr lvl="0"/>
            <a:r>
              <a:rPr lang="uk-UA" sz="4000" dirty="0"/>
              <a:t>Запитувати: «У кого є запитання?» (краще сказати : «Які є запитання?») Уживати конструкції «Так…, але…»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78090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EC7FB-6E19-4889-B904-DB3A27E6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/>
          <a:lstStyle/>
          <a:p>
            <a:r>
              <a:rPr lang="uk-UA" b="1" dirty="0"/>
              <a:t>Оцінюємо без оцінки</a:t>
            </a:r>
            <a:br>
              <a:rPr lang="uk-UA" b="1" dirty="0"/>
            </a:br>
            <a:r>
              <a:rPr lang="uk-UA" b="1" dirty="0"/>
              <a:t>(техніки формувального оцінювання)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A990E7-B2E0-46B5-B29A-A92F0FB70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348880"/>
            <a:ext cx="7499176" cy="3777283"/>
          </a:xfrm>
        </p:spPr>
        <p:txBody>
          <a:bodyPr/>
          <a:lstStyle/>
          <a:p>
            <a:r>
              <a:rPr lang="uk-UA" sz="4000" dirty="0"/>
              <a:t>Кириченко І.В.</a:t>
            </a:r>
          </a:p>
          <a:p>
            <a:r>
              <a:rPr lang="uk-UA" sz="4000" dirty="0"/>
              <a:t>Кондратюк Т.В.</a:t>
            </a:r>
          </a:p>
          <a:p>
            <a:r>
              <a:rPr lang="uk-UA" sz="4000" dirty="0" err="1"/>
              <a:t>Малик</a:t>
            </a:r>
            <a:r>
              <a:rPr lang="uk-UA" sz="4000" dirty="0"/>
              <a:t> Н.Ф.</a:t>
            </a:r>
          </a:p>
        </p:txBody>
      </p:sp>
    </p:spTree>
    <p:extLst>
      <p:ext uri="{BB962C8B-B14F-4D97-AF65-F5344CB8AC3E}">
        <p14:creationId xmlns:p14="http://schemas.microsoft.com/office/powerpoint/2010/main" val="177838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BB1E3B-9B5C-4432-A3B3-E4CC55052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Довідка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D671A40-DB73-4E1F-AC9E-E6781784E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417638"/>
            <a:ext cx="7571184" cy="4708525"/>
          </a:xfrm>
        </p:spPr>
        <p:txBody>
          <a:bodyPr/>
          <a:lstStyle/>
          <a:p>
            <a:pPr marL="0" indent="0" algn="ctr">
              <a:buNone/>
            </a:pPr>
            <a:r>
              <a:rPr lang="uk-UA" sz="4400" b="1" dirty="0" err="1"/>
              <a:t>Самооцінювання</a:t>
            </a:r>
            <a:r>
              <a:rPr lang="uk-UA" sz="4400" b="1" dirty="0"/>
              <a:t> за напрямом</a:t>
            </a:r>
          </a:p>
          <a:p>
            <a:pPr marL="0" indent="0" algn="ctr">
              <a:buNone/>
            </a:pPr>
            <a:r>
              <a:rPr lang="uk-UA" sz="4400" b="1" dirty="0"/>
              <a:t>«Оцінювання знань здобувачів освіти»</a:t>
            </a:r>
          </a:p>
          <a:p>
            <a:pPr marL="0" indent="0" algn="r">
              <a:buNone/>
            </a:pPr>
            <a:r>
              <a:rPr lang="uk-UA" sz="4400" i="1" dirty="0"/>
              <a:t>Банькова С.В.</a:t>
            </a:r>
          </a:p>
        </p:txBody>
      </p:sp>
    </p:spTree>
    <p:extLst>
      <p:ext uri="{BB962C8B-B14F-4D97-AF65-F5344CB8AC3E}">
        <p14:creationId xmlns:p14="http://schemas.microsoft.com/office/powerpoint/2010/main" val="20576373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BC2DF6-B48B-493B-9E87-F8B032DE3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/>
              <a:t>Рефлексійно</a:t>
            </a:r>
            <a:r>
              <a:rPr lang="uk-UA" b="1" dirty="0"/>
              <a:t>-оцінювальний етап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678A53-2689-43E8-859A-C5BCFE752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556792"/>
            <a:ext cx="7283152" cy="4569371"/>
          </a:xfrm>
        </p:spPr>
        <p:txBody>
          <a:bodyPr/>
          <a:lstStyle/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sz="4800" dirty="0"/>
              <a:t>Прийом «Телеграма»</a:t>
            </a:r>
          </a:p>
        </p:txBody>
      </p:sp>
    </p:spTree>
    <p:extLst>
      <p:ext uri="{BB962C8B-B14F-4D97-AF65-F5344CB8AC3E}">
        <p14:creationId xmlns:p14="http://schemas.microsoft.com/office/powerpoint/2010/main" val="18271166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Arial" charset="0"/>
              </a:rPr>
              <a:t>                   </a:t>
            </a:r>
          </a:p>
          <a:p>
            <a:endParaRPr lang="uk-UA" dirty="0">
              <a:latin typeface="Arial" charset="0"/>
            </a:endParaRPr>
          </a:p>
          <a:p>
            <a:pPr marL="0" indent="0">
              <a:buNone/>
            </a:pPr>
            <a:r>
              <a:rPr lang="uk-UA" dirty="0">
                <a:latin typeface="Arial" charset="0"/>
              </a:rPr>
              <a:t>                           Дякую за увагу!</a:t>
            </a:r>
            <a:endParaRPr lang="ru-RU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1042988" y="404813"/>
            <a:ext cx="73453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dirty="0"/>
              <a:t>План проведення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116013" y="1341438"/>
            <a:ext cx="74168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 dirty="0">
                <a:latin typeface="+mj-lt"/>
              </a:rPr>
              <a:t>    1. Про виконання рішень попередньої педради.</a:t>
            </a:r>
          </a:p>
          <a:p>
            <a:r>
              <a:rPr lang="uk-UA" sz="2400" b="1" i="1" dirty="0">
                <a:latin typeface="+mj-lt"/>
              </a:rPr>
              <a:t>                                                                    </a:t>
            </a:r>
            <a:r>
              <a:rPr lang="uk-UA" sz="2400" b="1" i="1" dirty="0" err="1">
                <a:latin typeface="+mj-lt"/>
              </a:rPr>
              <a:t>Харів</a:t>
            </a:r>
            <a:r>
              <a:rPr lang="uk-UA" sz="2400" b="1" i="1" dirty="0">
                <a:latin typeface="+mj-lt"/>
              </a:rPr>
              <a:t> Б.Я.</a:t>
            </a:r>
          </a:p>
          <a:p>
            <a:r>
              <a:rPr lang="uk-UA" sz="2400" b="1" i="1" dirty="0">
                <a:latin typeface="+mj-lt"/>
              </a:rPr>
              <a:t>    2. Про зміни у структурі навчального року.</a:t>
            </a:r>
          </a:p>
          <a:p>
            <a:r>
              <a:rPr lang="uk-UA" sz="2400" b="1" i="1" dirty="0">
                <a:latin typeface="+mj-lt"/>
              </a:rPr>
              <a:t>                                                                     </a:t>
            </a:r>
            <a:r>
              <a:rPr lang="uk-UA" sz="2400" b="1" i="1" dirty="0" err="1">
                <a:latin typeface="+mj-lt"/>
              </a:rPr>
              <a:t>Харів</a:t>
            </a:r>
            <a:r>
              <a:rPr lang="uk-UA" sz="2400" b="1" i="1" dirty="0">
                <a:latin typeface="+mj-lt"/>
              </a:rPr>
              <a:t> Б.Я.</a:t>
            </a:r>
          </a:p>
          <a:p>
            <a:r>
              <a:rPr lang="uk-UA" sz="2400" b="1" i="1" dirty="0">
                <a:latin typeface="+mj-lt"/>
              </a:rPr>
              <a:t>    3. Методичний тренінг.</a:t>
            </a:r>
          </a:p>
          <a:p>
            <a:r>
              <a:rPr lang="uk-UA" sz="2400" b="1" i="1" dirty="0">
                <a:latin typeface="+mj-lt"/>
              </a:rPr>
              <a:t>                                                                    Банькова С.В.</a:t>
            </a:r>
          </a:p>
          <a:p>
            <a:r>
              <a:rPr lang="uk-UA" sz="2400" b="1" i="1" dirty="0">
                <a:latin typeface="+mj-lt"/>
              </a:rPr>
              <a:t>                                                                    Пирогова Н.В.</a:t>
            </a:r>
          </a:p>
          <a:p>
            <a:r>
              <a:rPr lang="uk-UA" sz="2400" b="1" i="1" dirty="0">
                <a:latin typeface="+mj-lt"/>
              </a:rPr>
              <a:t>                                                                    Бачинська І.М.</a:t>
            </a:r>
          </a:p>
          <a:p>
            <a:r>
              <a:rPr lang="uk-UA" sz="2400" b="1" i="1" dirty="0">
                <a:latin typeface="+mj-lt"/>
              </a:rPr>
              <a:t>    4. Про прийняття проекту ухвали педагогічної ради.</a:t>
            </a:r>
          </a:p>
          <a:p>
            <a:r>
              <a:rPr lang="uk-UA" sz="2400" b="1" i="1" dirty="0">
                <a:latin typeface="+mj-lt"/>
              </a:rPr>
              <a:t>                                                                    Банькова С.В.</a:t>
            </a:r>
          </a:p>
          <a:p>
            <a:r>
              <a:rPr lang="uk-UA" sz="2400" b="1" i="1" dirty="0">
                <a:latin typeface="+mj-lt"/>
              </a:rPr>
              <a:t>    5. Про претендентів на нагородження Золотою і Срібною медаллю.</a:t>
            </a:r>
          </a:p>
          <a:p>
            <a:r>
              <a:rPr lang="uk-UA" sz="2400" b="1" i="1" dirty="0">
                <a:latin typeface="+mj-lt"/>
              </a:rPr>
              <a:t>                                                                     </a:t>
            </a:r>
            <a:r>
              <a:rPr lang="uk-UA" sz="2400" b="1" i="1" dirty="0" err="1">
                <a:latin typeface="+mj-lt"/>
              </a:rPr>
              <a:t>Харів</a:t>
            </a:r>
            <a:r>
              <a:rPr lang="uk-UA" sz="2400" b="1" i="1" dirty="0">
                <a:latin typeface="+mj-lt"/>
              </a:rPr>
              <a:t> Б.Я.</a:t>
            </a:r>
          </a:p>
          <a:p>
            <a:r>
              <a:rPr lang="uk-UA" sz="2000" b="1" i="1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70999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CE64691-0E9C-4193-8B5C-D26393E78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Ранкове коло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CED6E23-456F-4F0D-851A-A5D91D1FC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628800"/>
            <a:ext cx="7571184" cy="449736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     </a:t>
            </a:r>
            <a:endParaRPr lang="uk-UA" sz="4000" dirty="0"/>
          </a:p>
          <a:p>
            <a:pPr lvl="0"/>
            <a:r>
              <a:rPr lang="uk-UA" sz="4000" dirty="0"/>
              <a:t>«Вітання учасникам»</a:t>
            </a:r>
          </a:p>
          <a:p>
            <a:r>
              <a:rPr lang="uk-UA" sz="4000" dirty="0"/>
              <a:t>«Чарівна скринька»</a:t>
            </a:r>
          </a:p>
        </p:txBody>
      </p:sp>
    </p:spTree>
    <p:extLst>
      <p:ext uri="{BB962C8B-B14F-4D97-AF65-F5344CB8AC3E}">
        <p14:creationId xmlns:p14="http://schemas.microsoft.com/office/powerpoint/2010/main" val="139764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0F0798-9E5B-4385-A5BB-F97DC5B14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Формувальне опитування</a:t>
            </a:r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5624C322-81D4-41D0-AB7F-024699CF7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052736"/>
            <a:ext cx="7128792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2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736DB-FDB8-4752-BB02-E23E0146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/>
              <a:t>Формувальне опитування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71AF4422-80A4-460B-B36D-C5C958633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08720"/>
            <a:ext cx="7488832" cy="5674642"/>
          </a:xfrm>
        </p:spPr>
      </p:pic>
    </p:spTree>
    <p:extLst>
      <p:ext uri="{BB962C8B-B14F-4D97-AF65-F5344CB8AC3E}">
        <p14:creationId xmlns:p14="http://schemas.microsoft.com/office/powerpoint/2010/main" val="1097921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AC48C9-9979-472A-BAA6-8E8E5F3F2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202034"/>
          </a:xfrm>
        </p:spPr>
        <p:txBody>
          <a:bodyPr/>
          <a:lstStyle/>
          <a:p>
            <a:endParaRPr lang="uk-UA" sz="32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5ECDCF5-D33C-48E9-94ED-29938ED18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 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D5DCA6A-EB70-446A-9F70-B5CEDA782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74639"/>
            <a:ext cx="7643192" cy="585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53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ECC66-C59A-4C3A-B039-232C3883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35CFE7F6-7144-4E8A-B1AE-110B8331E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6840759" cy="6264696"/>
          </a:xfrm>
        </p:spPr>
      </p:pic>
    </p:spTree>
    <p:extLst>
      <p:ext uri="{BB962C8B-B14F-4D97-AF65-F5344CB8AC3E}">
        <p14:creationId xmlns:p14="http://schemas.microsoft.com/office/powerpoint/2010/main" val="329734842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</TotalTime>
  <Words>685</Words>
  <Application>Microsoft Office PowerPoint</Application>
  <PresentationFormat>Екран (4:3)</PresentationFormat>
  <Paragraphs>118</Paragraphs>
  <Slides>34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1_Тема Office</vt:lpstr>
      <vt:lpstr>    Педагогічна рада</vt:lpstr>
      <vt:lpstr>Мета</vt:lpstr>
      <vt:lpstr>                     Завдання  - Розкрити суть  формувального                        оцінювання. - Ознайомити з інструментами та деталями формувального оцінювання.            </vt:lpstr>
      <vt:lpstr>Презентація PowerPoint</vt:lpstr>
      <vt:lpstr>Ранкове коло</vt:lpstr>
      <vt:lpstr>Формувальне опитування</vt:lpstr>
      <vt:lpstr>Формувальне опитування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Критерії оцінювання навчальних досягнень учнів </vt:lpstr>
      <vt:lpstr>Критерії оцінювання навчальних досягнень учнів</vt:lpstr>
      <vt:lpstr>Критерії оцінювання навчальних досягнень учнів</vt:lpstr>
      <vt:lpstr>Формувальне оцінювання</vt:lpstr>
      <vt:lpstr>Структура уроку</vt:lpstr>
      <vt:lpstr>Хід уроку</vt:lpstr>
      <vt:lpstr>Презентація PowerPoint</vt:lpstr>
      <vt:lpstr>СЛОВЕСНЕ ОЦІНЮВАННЯ </vt:lpstr>
      <vt:lpstr>2. Якщо учень відповів з помилками: </vt:lpstr>
      <vt:lpstr> Якщо учень відповів з помилками:</vt:lpstr>
      <vt:lpstr>3. Якщо учень відповів неправильно: </vt:lpstr>
      <vt:lpstr>Не можна </vt:lpstr>
      <vt:lpstr>Не можна</vt:lpstr>
      <vt:lpstr>Не бажано</vt:lpstr>
      <vt:lpstr>Оцінюємо без оцінки (техніки формувального оцінювання)</vt:lpstr>
      <vt:lpstr>Довідка</vt:lpstr>
      <vt:lpstr>Рефлексійно-оцінювальний етап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Світлана Банькова</cp:lastModifiedBy>
  <cp:revision>65</cp:revision>
  <dcterms:created xsi:type="dcterms:W3CDTF">2014-07-06T18:18:01Z</dcterms:created>
  <dcterms:modified xsi:type="dcterms:W3CDTF">2021-12-29T21:16:21Z</dcterms:modified>
</cp:coreProperties>
</file>