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0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0233-66FA-4781-9ED4-C5EA405C878B}" type="datetimeFigureOut">
              <a:rPr lang="uk-UA" smtClean="0"/>
              <a:t>27.12.2023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E49E-D013-4AE1-B81F-3E57393A8A9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7911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0233-66FA-4781-9ED4-C5EA405C878B}" type="datetimeFigureOut">
              <a:rPr lang="uk-UA" smtClean="0"/>
              <a:t>27.12.2023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E49E-D013-4AE1-B81F-3E57393A8A9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4329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0233-66FA-4781-9ED4-C5EA405C878B}" type="datetimeFigureOut">
              <a:rPr lang="uk-UA" smtClean="0"/>
              <a:t>27.12.2023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E49E-D013-4AE1-B81F-3E57393A8A9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272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0233-66FA-4781-9ED4-C5EA405C878B}" type="datetimeFigureOut">
              <a:rPr lang="uk-UA" smtClean="0"/>
              <a:t>27.12.2023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E49E-D013-4AE1-B81F-3E57393A8A9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3904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0233-66FA-4781-9ED4-C5EA405C878B}" type="datetimeFigureOut">
              <a:rPr lang="uk-UA" smtClean="0"/>
              <a:t>27.12.2023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E49E-D013-4AE1-B81F-3E57393A8A9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792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0233-66FA-4781-9ED4-C5EA405C878B}" type="datetimeFigureOut">
              <a:rPr lang="uk-UA" smtClean="0"/>
              <a:t>27.12.2023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E49E-D013-4AE1-B81F-3E57393A8A9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5927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0233-66FA-4781-9ED4-C5EA405C878B}" type="datetimeFigureOut">
              <a:rPr lang="uk-UA" smtClean="0"/>
              <a:t>27.12.2023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E49E-D013-4AE1-B81F-3E57393A8A9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364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0233-66FA-4781-9ED4-C5EA405C878B}" type="datetimeFigureOut">
              <a:rPr lang="uk-UA" smtClean="0"/>
              <a:t>27.12.2023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E49E-D013-4AE1-B81F-3E57393A8A9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465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0233-66FA-4781-9ED4-C5EA405C878B}" type="datetimeFigureOut">
              <a:rPr lang="uk-UA" smtClean="0"/>
              <a:t>27.12.2023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E49E-D013-4AE1-B81F-3E57393A8A9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1808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0233-66FA-4781-9ED4-C5EA405C878B}" type="datetimeFigureOut">
              <a:rPr lang="uk-UA" smtClean="0"/>
              <a:t>27.12.2023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E49E-D013-4AE1-B81F-3E57393A8A9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232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0233-66FA-4781-9ED4-C5EA405C878B}" type="datetimeFigureOut">
              <a:rPr lang="uk-UA" smtClean="0"/>
              <a:t>27.12.2023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E49E-D013-4AE1-B81F-3E57393A8A9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955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0233-66FA-4781-9ED4-C5EA405C878B}" type="datetimeFigureOut">
              <a:rPr lang="uk-UA" smtClean="0"/>
              <a:t>27.12.2023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CE49E-D013-4AE1-B81F-3E57393A8A9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886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143" y="1688955"/>
            <a:ext cx="10515600" cy="3005872"/>
          </a:xfrm>
        </p:spPr>
        <p:txBody>
          <a:bodyPr>
            <a:noAutofit/>
          </a:bodyPr>
          <a:lstStyle/>
          <a:p>
            <a:pPr algn="ctr"/>
            <a:r>
              <a:rPr lang="uk-UA" sz="88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Результати анкетування учнів</a:t>
            </a:r>
            <a:br>
              <a:rPr lang="uk-UA" sz="88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sz="88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2023-2024 </a:t>
            </a:r>
            <a:r>
              <a:rPr lang="uk-UA" sz="88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н.р</a:t>
            </a:r>
            <a:r>
              <a:rPr lang="uk-UA" sz="88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uk-UA" sz="88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909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879143" y="1688955"/>
            <a:ext cx="10515600" cy="3005872"/>
          </a:xfrm>
        </p:spPr>
        <p:txBody>
          <a:bodyPr>
            <a:noAutofit/>
          </a:bodyPr>
          <a:lstStyle/>
          <a:p>
            <a:pPr algn="ctr"/>
            <a:r>
              <a:rPr lang="uk-UA" sz="88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Результати анкетування батьків</a:t>
            </a:r>
          </a:p>
        </p:txBody>
      </p:sp>
    </p:spTree>
    <p:extLst>
      <p:ext uri="{BB962C8B-B14F-4D97-AF65-F5344CB8AC3E}">
        <p14:creationId xmlns:p14="http://schemas.microsoft.com/office/powerpoint/2010/main" val="2231465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785" y="365125"/>
            <a:ext cx="10958015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1. У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якому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настрої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 ваша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дитина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, як правило,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йде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 до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школи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uk-UA" sz="5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194" name="Picture 2" descr="Діаграма відповідей у Формах. Назва запитання: 1. У якому настрої ваша дитина, як правило, йде до школи:&#10;. Кількість відповідей: 74 відповіді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4"/>
          <a:stretch/>
        </p:blipFill>
        <p:spPr bwMode="auto">
          <a:xfrm>
            <a:off x="395785" y="2118128"/>
            <a:ext cx="11327642" cy="40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644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307" y="365125"/>
            <a:ext cx="11094493" cy="177757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2. З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чим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 Ви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пов’язуєте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небажання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Вашої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дитини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йти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 до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школи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uk-UA" sz="5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218" name="Picture 2" descr="Діаграма відповідей у Формах. Назва запитання: 2.    З чим Ви пов’язуєте небажання Вашої дитини йти до школи?&#10;. Кількість відповідей: 74 відповіді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5"/>
          <a:stretch/>
        </p:blipFill>
        <p:spPr bwMode="auto">
          <a:xfrm>
            <a:off x="635793" y="2504605"/>
            <a:ext cx="11018258" cy="390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73039" y="6149908"/>
            <a:ext cx="10980761" cy="620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i="1" dirty="0">
                <a:latin typeface="Cambria" panose="02040503050406030204" pitchFamily="18" charset="0"/>
                <a:ea typeface="Cambria" panose="02040503050406030204" pitchFamily="18" charset="0"/>
              </a:rPr>
              <a:t>продовження на наступній сторінці</a:t>
            </a:r>
          </a:p>
        </p:txBody>
      </p:sp>
    </p:spTree>
    <p:extLst>
      <p:ext uri="{BB962C8B-B14F-4D97-AF65-F5344CB8AC3E}">
        <p14:creationId xmlns:p14="http://schemas.microsoft.com/office/powerpoint/2010/main" val="4046219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88" y="119465"/>
            <a:ext cx="10515600" cy="1325563"/>
          </a:xfrm>
        </p:spPr>
        <p:txBody>
          <a:bodyPr/>
          <a:lstStyle/>
          <a:p>
            <a:r>
              <a:rPr lang="uk-UA" i="1" dirty="0">
                <a:latin typeface="Cambria" panose="02040503050406030204" pitchFamily="18" charset="0"/>
                <a:ea typeface="Cambria" panose="02040503050406030204" pitchFamily="18" charset="0"/>
              </a:rPr>
              <a:t>продовження…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664" t="39279" r="28781" b="32492"/>
          <a:stretch/>
        </p:blipFill>
        <p:spPr>
          <a:xfrm>
            <a:off x="682388" y="2179111"/>
            <a:ext cx="11061816" cy="403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21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16" y="365125"/>
            <a:ext cx="11987284" cy="174769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3. У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Вашої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дитини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виникали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проблеми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адаптацією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закладі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освіти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uk-UA" sz="5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42" name="Picture 2" descr="Діаграма відповідей у Формах. Назва запитання: 3.     У Вашої дитини виникали проблеми з адаптацією у закладі освіти:&#10;. Кількість відповідей: 74 відповіді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7"/>
          <a:stretch/>
        </p:blipFill>
        <p:spPr bwMode="auto">
          <a:xfrm>
            <a:off x="891909" y="2676183"/>
            <a:ext cx="10612898" cy="373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921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92" y="406071"/>
            <a:ext cx="12041875" cy="1641096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>
                <a:latin typeface="Cambria" panose="02040503050406030204" pitchFamily="18" charset="0"/>
                <a:ea typeface="Cambria" panose="02040503050406030204" pitchFamily="18" charset="0"/>
              </a:rPr>
              <a:t>4.    Вам завжди вдається поспілкуватися з керівництвом закладу освіти і досягти взаєморозуміння?</a:t>
            </a:r>
          </a:p>
        </p:txBody>
      </p:sp>
      <p:pic>
        <p:nvPicPr>
          <p:cNvPr id="11266" name="Picture 2" descr="Діаграма відповідей у Формах. Назва запитання: 4.    Вам завжди вдається поспілкуватися з керівництвом закладу освіти і досягти взаєморозуміння?&#10;. Кількість відповідей: 74 відповіді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3"/>
          <a:stretch/>
        </p:blipFill>
        <p:spPr bwMode="auto">
          <a:xfrm>
            <a:off x="722084" y="2652959"/>
            <a:ext cx="11260650" cy="404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799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307" y="191068"/>
            <a:ext cx="11162731" cy="2100121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5.    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Учителі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 справедливо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оцінюють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навчальні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досягнення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Вашої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дитини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uk-UA" sz="5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292" name="Picture 4" descr="Діаграма відповідей у Формах. Назва запитання: 5.    Учителі справедливо оцінюють навчальні досягнення Вашої дитини?&#10;. Кількість відповідей: 74 відповіді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0" t="15441" r="660" b="1569"/>
          <a:stretch/>
        </p:blipFill>
        <p:spPr bwMode="auto">
          <a:xfrm>
            <a:off x="1077104" y="2715904"/>
            <a:ext cx="10344934" cy="361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475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82" y="1"/>
            <a:ext cx="11873552" cy="2210936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6. Ви </a:t>
            </a:r>
            <a:r>
              <a:rPr lang="ru-RU" b="1" dirty="0" err="1">
                <a:latin typeface="Cambria" panose="02040503050406030204" pitchFamily="18" charset="0"/>
                <a:ea typeface="Cambria" panose="02040503050406030204" pitchFamily="18" charset="0"/>
              </a:rPr>
              <a:t>отримуєте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latin typeface="Cambria" panose="02040503050406030204" pitchFamily="18" charset="0"/>
                <a:ea typeface="Cambria" panose="02040503050406030204" pitchFamily="18" charset="0"/>
              </a:rPr>
              <a:t>інформацію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 про </a:t>
            </a:r>
            <a:r>
              <a:rPr lang="ru-RU" b="1" dirty="0" err="1">
                <a:latin typeface="Cambria" panose="02040503050406030204" pitchFamily="18" charset="0"/>
                <a:ea typeface="Cambria" panose="02040503050406030204" pitchFamily="18" charset="0"/>
              </a:rPr>
              <a:t>критерії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, правила і </a:t>
            </a:r>
            <a:r>
              <a:rPr lang="ru-RU" b="1" dirty="0" err="1">
                <a:latin typeface="Cambria" panose="02040503050406030204" pitchFamily="18" charset="0"/>
                <a:ea typeface="Cambria" panose="02040503050406030204" pitchFamily="18" charset="0"/>
              </a:rPr>
              <a:t>процедури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latin typeface="Cambria" panose="02040503050406030204" pitchFamily="18" charset="0"/>
                <a:ea typeface="Cambria" panose="02040503050406030204" pitchFamily="18" charset="0"/>
              </a:rPr>
              <a:t>оцінювання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latin typeface="Cambria" panose="02040503050406030204" pitchFamily="18" charset="0"/>
                <a:ea typeface="Cambria" panose="02040503050406030204" pitchFamily="18" charset="0"/>
              </a:rPr>
              <a:t>навчальних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latin typeface="Cambria" panose="02040503050406030204" pitchFamily="18" charset="0"/>
                <a:ea typeface="Cambria" panose="02040503050406030204" pitchFamily="18" charset="0"/>
              </a:rPr>
              <a:t>досягнень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latin typeface="Cambria" panose="02040503050406030204" pitchFamily="18" charset="0"/>
                <a:ea typeface="Cambria" panose="02040503050406030204" pitchFamily="18" charset="0"/>
              </a:rPr>
              <a:t>учнів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uk-UA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316" name="Picture 4" descr="Діаграма відповідей у Формах. Назва запитання: 6.    Ви отримуєте інформацію про критерії, правила і процедури оцінювання навчальних досягнень учнів?&#10;. Кількість відповідей: 74 відповіді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4"/>
          <a:stretch/>
        </p:blipFill>
        <p:spPr bwMode="auto">
          <a:xfrm>
            <a:off x="521104" y="2565779"/>
            <a:ext cx="11049708" cy="392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869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30" y="0"/>
            <a:ext cx="11230970" cy="2265527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7. Педагоги закладу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освіти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забезпечують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зворотній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зв’язок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із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 Вами?</a:t>
            </a:r>
            <a:endParaRPr lang="uk-UA" sz="5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338" name="Picture 2" descr="Діаграма відповідей у Формах. Назва запитання: 7.    Педагоги закладу освіти забезпечують зворотній зв’язок із Вами?&#10;. Кількість відповідей: 74 відповіді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5"/>
          <a:stretch/>
        </p:blipFill>
        <p:spPr bwMode="auto">
          <a:xfrm>
            <a:off x="484865" y="2456596"/>
            <a:ext cx="11169185" cy="395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83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915" y="215000"/>
            <a:ext cx="10926170" cy="185946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8.    Ви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задоволені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цілому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організацією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освітнього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процесу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школі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uk-UA" sz="5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362" name="Picture 2" descr="Діаграма відповідей у Формах. Назва запитання: 8.    Ви задоволені в цілому організацією освітнього процесу в школі?&#10;. Кількість відповідей: 74 відповіді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4"/>
          <a:stretch/>
        </p:blipFill>
        <p:spPr bwMode="auto">
          <a:xfrm>
            <a:off x="466465" y="2388358"/>
            <a:ext cx="11259069" cy="403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814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4" descr="Діаграма відповідей у Формах. Назва запитання: 1. Вам подобається перебувати у школі?&#10;. Кількість відповідей: 92 відповіді.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1. Вам подобається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перебувати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школі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uk-UA" sz="5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6" name="Picture 8" descr="Діаграма відповідей у Формах. Назва запитання: 1. Вам подобається перебувати у школі?&#10;. Кількість відповідей: 92 відповіді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2"/>
          <a:stretch/>
        </p:blipFill>
        <p:spPr bwMode="auto">
          <a:xfrm>
            <a:off x="54592" y="1995076"/>
            <a:ext cx="12064621" cy="429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297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06069"/>
            <a:ext cx="12064621" cy="210512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9.     Кому Ваша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дитина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може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довірити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свій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 секрет,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поділитися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своїми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 проблемами,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неприємностями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uk-UA" sz="5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386" name="Picture 2" descr="Діаграма відповідей у Формах. Назва запитання: 9.     Кому Ваша дитина може довірити свій секрет, поділитися своїми проблемами, неприємностями?&#10;. Кількість відповідей: 74 відповіді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1"/>
          <a:stretch/>
        </p:blipFill>
        <p:spPr bwMode="auto">
          <a:xfrm>
            <a:off x="1210150" y="2983878"/>
            <a:ext cx="10062900" cy="358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437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10. Ви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найчастіше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своїх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дітей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uk-UA" sz="5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410" name="Picture 2" descr="Діаграма відповідей у Формах. Назва запитання: 10.     Ви найчастіше своїх дітей:&#10;. Кількість відповідей: 74 відповіді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4"/>
          <a:stretch/>
        </p:blipFill>
        <p:spPr bwMode="auto">
          <a:xfrm>
            <a:off x="462625" y="2129051"/>
            <a:ext cx="11297159" cy="404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115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122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atin typeface="Cambria" panose="02040503050406030204" pitchFamily="18" charset="0"/>
                <a:ea typeface="Cambria" panose="02040503050406030204" pitchFamily="18" charset="0"/>
              </a:rPr>
              <a:t>11. За що Ви любите свою </a:t>
            </a:r>
            <a:r>
              <a:rPr lang="ru-RU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дитину</a:t>
            </a:r>
            <a:r>
              <a:rPr lang="ru-RU" sz="48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uk-UA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695" y="1213010"/>
            <a:ext cx="11832609" cy="5256028"/>
          </a:xfrm>
        </p:spPr>
        <p:txBody>
          <a:bodyPr>
            <a:noAutofit/>
          </a:bodyPr>
          <a:lstStyle/>
          <a:p>
            <a:r>
              <a:rPr lang="uk-UA" sz="1800" dirty="0"/>
              <a:t>За все</a:t>
            </a:r>
            <a:endParaRPr lang="uk-UA" sz="1800" b="0" dirty="0">
              <a:effectLst/>
            </a:endParaRPr>
          </a:p>
          <a:p>
            <a:r>
              <a:rPr lang="uk-UA" sz="1800" dirty="0"/>
              <a:t>Бо вона моя дитини, не за що, а просто, бо вона є в мене</a:t>
            </a:r>
            <a:endParaRPr lang="uk-UA" sz="1800" b="0" dirty="0">
              <a:effectLst/>
            </a:endParaRPr>
          </a:p>
          <a:p>
            <a:r>
              <a:rPr lang="uk-UA" sz="1800" dirty="0"/>
              <a:t>За її старанність, відповідальність та доброту</a:t>
            </a:r>
            <a:endParaRPr lang="uk-UA" sz="1800" b="0" dirty="0">
              <a:effectLst/>
            </a:endParaRPr>
          </a:p>
          <a:p>
            <a:r>
              <a:rPr lang="uk-UA" sz="1800" dirty="0"/>
              <a:t>Що дивиться на світ з відкритими очима</a:t>
            </a:r>
            <a:endParaRPr lang="uk-UA" sz="1800" b="0" dirty="0">
              <a:effectLst/>
            </a:endParaRPr>
          </a:p>
          <a:p>
            <a:r>
              <a:rPr lang="uk-UA" sz="1800" dirty="0"/>
              <a:t>За те, що він творча особистість і не схожий на інших</a:t>
            </a:r>
            <a:endParaRPr lang="uk-UA" sz="1800" b="0" dirty="0">
              <a:effectLst/>
            </a:endParaRPr>
          </a:p>
          <a:p>
            <a:r>
              <a:rPr lang="uk-UA" sz="1800" dirty="0"/>
              <a:t>За те, що вона є в нас з татом. Наша рідна і така добра, розумна, хороша, найкраща в світі донечка. Ми її дуже сильно любимо</a:t>
            </a:r>
            <a:endParaRPr lang="uk-UA" sz="1800" b="0" dirty="0">
              <a:effectLst/>
            </a:endParaRPr>
          </a:p>
          <a:p>
            <a:r>
              <a:rPr lang="uk-UA" sz="1800" dirty="0"/>
              <a:t>За те, що він найкращий у всьому для мене</a:t>
            </a:r>
            <a:endParaRPr lang="uk-UA" sz="1800" b="0" dirty="0">
              <a:effectLst/>
            </a:endParaRPr>
          </a:p>
          <a:p>
            <a:r>
              <a:rPr lang="uk-UA" sz="1800" dirty="0"/>
              <a:t>За індивідуальність, така як вона є. За доброту, чесність і прагнення не опускати руки.</a:t>
            </a:r>
            <a:endParaRPr lang="uk-UA" sz="1800" b="0" dirty="0">
              <a:effectLst/>
            </a:endParaRPr>
          </a:p>
          <a:p>
            <a:r>
              <a:rPr lang="uk-UA" sz="1800" dirty="0"/>
              <a:t>За її цікавий внутрішній світ, вона має своє бачення, має стержень і тримається своєї позиції (хоч буває для мене це не легко), вона творча особистість, цікаво розмірковує. Я не можу сказати, що люблю її за щось - я люблю її, бо вона моя дитина. Якби вона була іншою, я б теж її любила.</a:t>
            </a:r>
            <a:endParaRPr lang="uk-UA" sz="1800" b="0" dirty="0">
              <a:effectLst/>
            </a:endParaRPr>
          </a:p>
          <a:p>
            <a:r>
              <a:rPr lang="uk-UA" sz="1800" dirty="0"/>
              <a:t>Відкритість, доброзичливість, </a:t>
            </a:r>
            <a:r>
              <a:rPr lang="uk-UA" sz="1800" dirty="0" err="1"/>
              <a:t>комунікативність</a:t>
            </a:r>
            <a:endParaRPr lang="uk-UA" sz="1800" b="0" dirty="0">
              <a:effectLst/>
            </a:endParaRPr>
          </a:p>
          <a:p>
            <a:r>
              <a:rPr lang="uk-UA" sz="1800" dirty="0"/>
              <a:t>Це наш Всесвіт, наша надія, солоденький фрукт нашого кохання, ми обожнюємо однаково наших двох дітей, але цей молодшенький як </a:t>
            </a:r>
            <a:r>
              <a:rPr lang="uk-UA" sz="1800" dirty="0" err="1"/>
              <a:t>бальзамчик</a:t>
            </a:r>
            <a:r>
              <a:rPr lang="uk-UA" sz="1800" dirty="0"/>
              <a:t>, бо і ми маємо ще змогу його кожен день цілувати та обіймати❤️❤️❤️</a:t>
            </a:r>
            <a:endParaRPr lang="uk-UA" sz="1800" b="0" dirty="0">
              <a:effectLst/>
            </a:endParaRPr>
          </a:p>
          <a:p>
            <a:r>
              <a:rPr lang="uk-UA" sz="1800" dirty="0"/>
              <a:t>За щирість, доброту, турботу. За індивідуальність і чесність</a:t>
            </a:r>
            <a:br>
              <a:rPr lang="uk-UA" sz="1200" dirty="0"/>
            </a:b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1694902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2. Вам комфортно у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школі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гімназії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ліцеї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)?</a:t>
            </a:r>
            <a:endParaRPr lang="uk-UA" sz="5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 descr="Діаграма відповідей у Формах. Назва запитання: 2.     Вам комфортно у школі (гімназії, ліцеї)?&#10;. Кількість відповідей: 92 відповіді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8"/>
          <a:stretch/>
        </p:blipFill>
        <p:spPr bwMode="auto">
          <a:xfrm>
            <a:off x="213396" y="2101755"/>
            <a:ext cx="11851225" cy="423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437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3. Вас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задовольняє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розклад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 занять?</a:t>
            </a:r>
            <a:endParaRPr lang="uk-UA" sz="5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98" name="Picture 2" descr="Діаграма відповідей у Формах. Назва запитання: 3. Вас задовольняє розклад занять?&#10;. Кількість відповідей: 92 відповіді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1"/>
          <a:stretch/>
        </p:blipFill>
        <p:spPr bwMode="auto">
          <a:xfrm>
            <a:off x="272956" y="2036752"/>
            <a:ext cx="11778019" cy="423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986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074" y="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atin typeface="Cambria" panose="02040503050406030204" pitchFamily="18" charset="0"/>
                <a:ea typeface="Cambria" panose="02040503050406030204" pitchFamily="18" charset="0"/>
              </a:rPr>
              <a:t>4.     Якщо </a:t>
            </a:r>
            <a:r>
              <a:rPr lang="ru-RU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розклад</a:t>
            </a:r>
            <a:r>
              <a:rPr lang="ru-RU" sz="4800" b="1" dirty="0">
                <a:latin typeface="Cambria" panose="02040503050406030204" pitchFamily="18" charset="0"/>
                <a:ea typeface="Cambria" panose="02040503050406030204" pitchFamily="18" charset="0"/>
              </a:rPr>
              <a:t> занять не </a:t>
            </a:r>
            <a:r>
              <a:rPr lang="ru-RU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задовольняє</a:t>
            </a:r>
            <a:r>
              <a:rPr lang="ru-RU" sz="4800" b="1" dirty="0">
                <a:latin typeface="Cambria" panose="02040503050406030204" pitchFamily="18" charset="0"/>
                <a:ea typeface="Cambria" panose="02040503050406030204" pitchFamily="18" charset="0"/>
              </a:rPr>
              <a:t>, то </a:t>
            </a:r>
            <a:r>
              <a:rPr lang="ru-RU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чому</a:t>
            </a:r>
            <a:r>
              <a:rPr lang="ru-RU" sz="48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uk-UA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46" y="1487606"/>
            <a:ext cx="11764370" cy="5145206"/>
          </a:xfrm>
        </p:spPr>
        <p:txBody>
          <a:bodyPr>
            <a:normAutofit fontScale="77500" lnSpcReduction="20000"/>
          </a:bodyPr>
          <a:lstStyle/>
          <a:p>
            <a:r>
              <a:rPr lang="ru-RU" sz="3800" dirty="0" err="1"/>
              <a:t>Багато</a:t>
            </a:r>
            <a:r>
              <a:rPr lang="ru-RU" sz="3800" dirty="0"/>
              <a:t> </a:t>
            </a:r>
            <a:r>
              <a:rPr lang="ru-RU" sz="3800" dirty="0" err="1"/>
              <a:t>важких</a:t>
            </a:r>
            <a:r>
              <a:rPr lang="ru-RU" sz="3800" dirty="0"/>
              <a:t> занять</a:t>
            </a:r>
            <a:endParaRPr lang="ru-RU" sz="3800" b="0" dirty="0">
              <a:effectLst/>
            </a:endParaRPr>
          </a:p>
          <a:p>
            <a:r>
              <a:rPr lang="ru-RU" sz="3800" dirty="0"/>
              <a:t>Один і той </a:t>
            </a:r>
            <a:r>
              <a:rPr lang="ru-RU" sz="3800" dirty="0" err="1"/>
              <a:t>самий</a:t>
            </a:r>
            <a:r>
              <a:rPr lang="ru-RU" sz="3800" dirty="0"/>
              <a:t> урок кожного дня</a:t>
            </a:r>
            <a:endParaRPr lang="ru-RU" sz="3800" b="0" dirty="0">
              <a:effectLst/>
            </a:endParaRPr>
          </a:p>
          <a:p>
            <a:r>
              <a:rPr lang="ru-RU" sz="3800" dirty="0" err="1"/>
              <a:t>Щодня</a:t>
            </a:r>
            <a:r>
              <a:rPr lang="ru-RU" sz="3800" dirty="0"/>
              <a:t> </a:t>
            </a:r>
            <a:r>
              <a:rPr lang="ru-RU" sz="3800" dirty="0" err="1"/>
              <a:t>багато</a:t>
            </a:r>
            <a:r>
              <a:rPr lang="ru-RU" sz="3800" dirty="0"/>
              <a:t> </a:t>
            </a:r>
            <a:r>
              <a:rPr lang="ru-RU" sz="3800" dirty="0" err="1"/>
              <a:t>уроків</a:t>
            </a:r>
            <a:r>
              <a:rPr lang="ru-RU" sz="3800" dirty="0"/>
              <a:t> (6)</a:t>
            </a:r>
            <a:endParaRPr lang="ru-RU" sz="3800" b="0" dirty="0">
              <a:effectLst/>
            </a:endParaRPr>
          </a:p>
          <a:p>
            <a:r>
              <a:rPr lang="ru-RU" sz="3800" dirty="0" err="1"/>
              <a:t>Мені</a:t>
            </a:r>
            <a:r>
              <a:rPr lang="ru-RU" sz="3800" dirty="0"/>
              <a:t>, </a:t>
            </a:r>
            <a:r>
              <a:rPr lang="ru-RU" sz="3800" dirty="0" err="1"/>
              <a:t>здається</a:t>
            </a:r>
            <a:r>
              <a:rPr lang="ru-RU" sz="3800" dirty="0"/>
              <a:t>, що </a:t>
            </a:r>
            <a:r>
              <a:rPr lang="ru-RU" sz="3800" dirty="0" err="1"/>
              <a:t>розклад</a:t>
            </a:r>
            <a:r>
              <a:rPr lang="ru-RU" sz="3800" dirty="0"/>
              <a:t> </a:t>
            </a:r>
            <a:r>
              <a:rPr lang="ru-RU" sz="3800" dirty="0" err="1"/>
              <a:t>має</a:t>
            </a:r>
            <a:r>
              <a:rPr lang="ru-RU" sz="3800" dirty="0"/>
              <a:t> бути </a:t>
            </a:r>
            <a:r>
              <a:rPr lang="ru-RU" sz="3800" dirty="0" err="1"/>
              <a:t>зручним</a:t>
            </a:r>
            <a:r>
              <a:rPr lang="ru-RU" sz="3800" dirty="0"/>
              <a:t> не </a:t>
            </a:r>
            <a:r>
              <a:rPr lang="ru-RU" sz="3800" dirty="0" err="1"/>
              <a:t>тільки</a:t>
            </a:r>
            <a:r>
              <a:rPr lang="ru-RU" sz="3800" dirty="0"/>
              <a:t> </a:t>
            </a:r>
            <a:r>
              <a:rPr lang="ru-RU" sz="3800" dirty="0" err="1"/>
              <a:t>учню</a:t>
            </a:r>
            <a:r>
              <a:rPr lang="ru-RU" sz="3800" dirty="0"/>
              <a:t>, а </a:t>
            </a:r>
            <a:r>
              <a:rPr lang="ru-RU" sz="3800" dirty="0" err="1"/>
              <a:t>також</a:t>
            </a:r>
            <a:r>
              <a:rPr lang="ru-RU" sz="3800" dirty="0"/>
              <a:t> </a:t>
            </a:r>
            <a:r>
              <a:rPr lang="ru-RU" sz="3800" dirty="0" err="1"/>
              <a:t>вчителю</a:t>
            </a:r>
            <a:endParaRPr lang="ru-RU" sz="3800" b="0" dirty="0">
              <a:effectLst/>
            </a:endParaRPr>
          </a:p>
          <a:p>
            <a:r>
              <a:rPr lang="ru-RU" sz="3800" dirty="0" err="1"/>
              <a:t>Фізична</a:t>
            </a:r>
            <a:r>
              <a:rPr lang="ru-RU" sz="3800" dirty="0"/>
              <a:t> культура першим уроком</a:t>
            </a:r>
            <a:endParaRPr lang="ru-RU" sz="3800" b="0" dirty="0">
              <a:effectLst/>
            </a:endParaRPr>
          </a:p>
          <a:p>
            <a:r>
              <a:rPr lang="ru-RU" sz="3800" dirty="0" err="1"/>
              <a:t>Буває</a:t>
            </a:r>
            <a:r>
              <a:rPr lang="ru-RU" sz="3800" dirty="0"/>
              <a:t> на той день </a:t>
            </a:r>
            <a:r>
              <a:rPr lang="ru-RU" sz="3800" dirty="0" err="1"/>
              <a:t>задають</a:t>
            </a:r>
            <a:r>
              <a:rPr lang="ru-RU" sz="3800" dirty="0"/>
              <a:t> </a:t>
            </a:r>
            <a:r>
              <a:rPr lang="ru-RU" sz="3800" dirty="0" err="1"/>
              <a:t>багато</a:t>
            </a:r>
            <a:r>
              <a:rPr lang="ru-RU" sz="3800" dirty="0"/>
              <a:t> </a:t>
            </a:r>
            <a:r>
              <a:rPr lang="ru-RU" sz="3800" dirty="0" err="1"/>
              <a:t>домашнього</a:t>
            </a:r>
            <a:r>
              <a:rPr lang="ru-RU" sz="3800" dirty="0"/>
              <a:t> + в мене </a:t>
            </a:r>
            <a:r>
              <a:rPr lang="ru-RU" sz="3800" dirty="0" err="1"/>
              <a:t>бувають</a:t>
            </a:r>
            <a:r>
              <a:rPr lang="ru-RU" sz="3800" dirty="0"/>
              <a:t> в той день </a:t>
            </a:r>
            <a:r>
              <a:rPr lang="ru-RU" sz="3800" dirty="0" err="1"/>
              <a:t>репетитори</a:t>
            </a:r>
            <a:r>
              <a:rPr lang="ru-RU" sz="3800" dirty="0"/>
              <a:t>, а </a:t>
            </a:r>
            <a:r>
              <a:rPr lang="ru-RU" sz="3800" dirty="0" err="1"/>
              <a:t>хочеться</a:t>
            </a:r>
            <a:r>
              <a:rPr lang="ru-RU" sz="3800" dirty="0"/>
              <a:t> </a:t>
            </a:r>
            <a:r>
              <a:rPr lang="ru-RU" sz="3800" dirty="0" err="1"/>
              <a:t>відпочити</a:t>
            </a:r>
            <a:endParaRPr lang="ru-RU" sz="3800" dirty="0"/>
          </a:p>
          <a:p>
            <a:r>
              <a:rPr lang="ru-RU" sz="3800" dirty="0" err="1"/>
              <a:t>Цілком</a:t>
            </a:r>
            <a:r>
              <a:rPr lang="ru-RU" sz="3800" dirty="0"/>
              <a:t> </a:t>
            </a:r>
            <a:r>
              <a:rPr lang="ru-RU" sz="3800" dirty="0" err="1"/>
              <a:t>задовільняє</a:t>
            </a:r>
            <a:r>
              <a:rPr lang="ru-RU" sz="3800" dirty="0"/>
              <a:t>, але математика </a:t>
            </a:r>
            <a:r>
              <a:rPr lang="ru-RU" sz="3800" dirty="0" err="1"/>
              <a:t>кожен</a:t>
            </a:r>
            <a:r>
              <a:rPr lang="ru-RU" sz="3800" dirty="0"/>
              <a:t> день ми </a:t>
            </a:r>
            <a:r>
              <a:rPr lang="ru-RU" sz="3800" dirty="0" err="1"/>
              <a:t>пишемо</a:t>
            </a:r>
            <a:r>
              <a:rPr lang="ru-RU" sz="3800" dirty="0"/>
              <a:t> по 3 </a:t>
            </a:r>
            <a:r>
              <a:rPr lang="ru-RU" sz="3800" dirty="0" err="1"/>
              <a:t>сторінки</a:t>
            </a:r>
            <a:r>
              <a:rPr lang="ru-RU" sz="3800" dirty="0"/>
              <a:t> в </a:t>
            </a:r>
            <a:r>
              <a:rPr lang="ru-RU" sz="3800" dirty="0" err="1"/>
              <a:t>класі</a:t>
            </a:r>
            <a:r>
              <a:rPr lang="ru-RU" sz="3800" dirty="0"/>
              <a:t> та </a:t>
            </a:r>
            <a:r>
              <a:rPr lang="ru-RU" sz="3800" dirty="0" err="1"/>
              <a:t>ще</a:t>
            </a:r>
            <a:r>
              <a:rPr lang="ru-RU" sz="3800" dirty="0"/>
              <a:t> й по 3 </a:t>
            </a:r>
            <a:r>
              <a:rPr lang="ru-RU" sz="3800" dirty="0" err="1"/>
              <a:t>завдання</a:t>
            </a:r>
            <a:r>
              <a:rPr lang="ru-RU" sz="3800" dirty="0"/>
              <a:t> </a:t>
            </a:r>
            <a:r>
              <a:rPr lang="ru-RU" sz="3800" dirty="0" err="1"/>
              <a:t>додому</a:t>
            </a:r>
            <a:r>
              <a:rPr lang="ru-RU" sz="3800" dirty="0"/>
              <a:t>, </a:t>
            </a:r>
            <a:r>
              <a:rPr lang="ru-RU" sz="3800" dirty="0" err="1"/>
              <a:t>також</a:t>
            </a:r>
            <a:r>
              <a:rPr lang="ru-RU" sz="3800" dirty="0"/>
              <a:t> те, що в середу в 5-А першим уроком </a:t>
            </a:r>
            <a:r>
              <a:rPr lang="ru-RU" sz="3800" dirty="0" err="1"/>
              <a:t>фізична</a:t>
            </a:r>
            <a:r>
              <a:rPr lang="ru-RU" sz="3800" dirty="0"/>
              <a:t> культура , а </a:t>
            </a:r>
            <a:r>
              <a:rPr lang="ru-RU" sz="3800" dirty="0" err="1"/>
              <a:t>потім</a:t>
            </a:r>
            <a:r>
              <a:rPr lang="ru-RU" sz="3800" dirty="0"/>
              <a:t> ми </a:t>
            </a:r>
            <a:r>
              <a:rPr lang="ru-RU" sz="3800" dirty="0" err="1"/>
              <a:t>ходимо</a:t>
            </a:r>
            <a:r>
              <a:rPr lang="ru-RU" sz="3800" dirty="0"/>
              <a:t> </a:t>
            </a:r>
            <a:r>
              <a:rPr lang="ru-RU" sz="3800" dirty="0" err="1"/>
              <a:t>всі</a:t>
            </a:r>
            <a:r>
              <a:rPr lang="ru-RU" sz="3800" dirty="0"/>
              <a:t> </a:t>
            </a:r>
            <a:r>
              <a:rPr lang="ru-RU" sz="3800" dirty="0" err="1"/>
              <a:t>втомлені</a:t>
            </a:r>
            <a:r>
              <a:rPr lang="ru-RU" sz="3800" dirty="0"/>
              <a:t> на уроки!!!</a:t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95282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5.    Чи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почуваєтесь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 Ви у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безпеці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перебуваючи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школі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uk-UA" sz="5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122" name="Picture 2" descr="Діаграма відповідей у Формах. Назва запитання: 5.    Чи почуваєтесь Ви у безпеці, перебуваючи в школі?&#10;. Кількість відповідей: 92 відповіді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8"/>
          <a:stretch/>
        </p:blipFill>
        <p:spPr bwMode="auto">
          <a:xfrm>
            <a:off x="391270" y="2197292"/>
            <a:ext cx="11568288" cy="412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387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573" y="43336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atin typeface="Cambria" panose="02040503050406030204" pitchFamily="18" charset="0"/>
                <a:ea typeface="Cambria" panose="02040503050406030204" pitchFamily="18" charset="0"/>
              </a:rPr>
              <a:t>6. Кому Ви </a:t>
            </a:r>
            <a:r>
              <a:rPr lang="ru-RU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може</a:t>
            </a:r>
            <a:r>
              <a:rPr lang="ru-RU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довірити</a:t>
            </a:r>
            <a:r>
              <a:rPr lang="ru-RU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свій</a:t>
            </a:r>
            <a:r>
              <a:rPr lang="ru-RU" sz="4800" b="1" dirty="0">
                <a:latin typeface="Cambria" panose="02040503050406030204" pitchFamily="18" charset="0"/>
                <a:ea typeface="Cambria" panose="02040503050406030204" pitchFamily="18" charset="0"/>
              </a:rPr>
              <a:t> секрет, </a:t>
            </a:r>
            <a:r>
              <a:rPr lang="ru-RU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поділитися</a:t>
            </a:r>
            <a:r>
              <a:rPr lang="ru-RU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своїми</a:t>
            </a:r>
            <a:r>
              <a:rPr lang="ru-RU" sz="4800" b="1" dirty="0">
                <a:latin typeface="Cambria" panose="02040503050406030204" pitchFamily="18" charset="0"/>
                <a:ea typeface="Cambria" panose="02040503050406030204" pitchFamily="18" charset="0"/>
              </a:rPr>
              <a:t> проблемами, </a:t>
            </a:r>
            <a:r>
              <a:rPr lang="ru-RU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неприємностями</a:t>
            </a:r>
            <a:r>
              <a:rPr lang="ru-RU" sz="48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uk-UA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146" name="Picture 2" descr="Діаграма відповідей у Формах. Назва запитання: 6. Кому Ви може довірити свій секрет, поділитися своїми проблемами, неприємностями?&#10;. Кількість відповідей: 92 відповіді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2"/>
          <a:stretch/>
        </p:blipFill>
        <p:spPr bwMode="auto">
          <a:xfrm>
            <a:off x="109182" y="2333249"/>
            <a:ext cx="11996383" cy="42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363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>
                <a:latin typeface="Cambria" panose="02040503050406030204" pitchFamily="18" charset="0"/>
                <a:ea typeface="Cambria" panose="02040503050406030204" pitchFamily="18" charset="0"/>
              </a:rPr>
              <a:t>7. Батьки Вас найчастіше:</a:t>
            </a:r>
          </a:p>
        </p:txBody>
      </p:sp>
      <p:pic>
        <p:nvPicPr>
          <p:cNvPr id="7170" name="Picture 2" descr="Діаграма відповідей у Формах. Назва запитання: 7. Батьки Вас найчастіше:&#10;. Кількість відповідей: 92 відповіді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2"/>
          <a:stretch/>
        </p:blipFill>
        <p:spPr bwMode="auto">
          <a:xfrm>
            <a:off x="150961" y="1937983"/>
            <a:ext cx="11879793" cy="422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17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8. За що Вас </a:t>
            </a:r>
            <a:r>
              <a:rPr lang="ru-RU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люблять</a:t>
            </a:r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 батьки?</a:t>
            </a:r>
            <a:endParaRPr lang="uk-UA" sz="5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1722" y="1088646"/>
            <a:ext cx="10515600" cy="5769354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За все</a:t>
            </a:r>
            <a:endParaRPr lang="ru-RU" b="0" dirty="0">
              <a:effectLst/>
            </a:endParaRPr>
          </a:p>
          <a:p>
            <a:r>
              <a:rPr lang="ru-RU" dirty="0"/>
              <a:t>За те, що я є</a:t>
            </a:r>
            <a:endParaRPr lang="ru-RU" b="0" dirty="0">
              <a:effectLst/>
            </a:endParaRPr>
          </a:p>
          <a:p>
            <a:r>
              <a:rPr lang="ru-RU" dirty="0"/>
              <a:t>Не знаю,  напевно за характер</a:t>
            </a:r>
            <a:endParaRPr lang="ru-RU" b="0" dirty="0">
              <a:effectLst/>
            </a:endParaRPr>
          </a:p>
          <a:p>
            <a:r>
              <a:rPr lang="ru-RU" dirty="0"/>
              <a:t>За те що я </a:t>
            </a:r>
            <a:r>
              <a:rPr lang="ru-RU" dirty="0" err="1"/>
              <a:t>отримую</a:t>
            </a:r>
            <a:r>
              <a:rPr lang="ru-RU" dirty="0"/>
              <a:t> </a:t>
            </a:r>
            <a:r>
              <a:rPr lang="ru-RU" dirty="0" err="1"/>
              <a:t>хороші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і що я </a:t>
            </a:r>
            <a:r>
              <a:rPr lang="ru-RU" dirty="0" err="1"/>
              <a:t>існую</a:t>
            </a:r>
            <a:r>
              <a:rPr lang="ru-RU" dirty="0"/>
              <a:t> і я </a:t>
            </a:r>
            <a:r>
              <a:rPr lang="ru-RU" dirty="0" err="1"/>
              <a:t>їхній</a:t>
            </a:r>
            <a:r>
              <a:rPr lang="ru-RU" dirty="0"/>
              <a:t> </a:t>
            </a:r>
            <a:r>
              <a:rPr lang="ru-RU" dirty="0" err="1"/>
              <a:t>син</a:t>
            </a:r>
            <a:endParaRPr lang="ru-RU" b="0" dirty="0">
              <a:effectLst/>
            </a:endParaRPr>
          </a:p>
          <a:p>
            <a:r>
              <a:rPr lang="ru-RU" dirty="0"/>
              <a:t>Що я </a:t>
            </a:r>
            <a:r>
              <a:rPr lang="ru-RU" dirty="0" err="1"/>
              <a:t>добрий</a:t>
            </a:r>
            <a:r>
              <a:rPr lang="ru-RU" dirty="0"/>
              <a:t> та </a:t>
            </a:r>
            <a:r>
              <a:rPr lang="ru-RU" dirty="0" err="1"/>
              <a:t>чесний</a:t>
            </a:r>
            <a:endParaRPr lang="ru-RU" dirty="0"/>
          </a:p>
          <a:p>
            <a:r>
              <a:rPr lang="ru-RU" dirty="0"/>
              <a:t>Тому що я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син</a:t>
            </a:r>
            <a:endParaRPr lang="ru-RU" b="0" dirty="0">
              <a:effectLst/>
            </a:endParaRPr>
          </a:p>
          <a:p>
            <a:r>
              <a:rPr lang="ru-RU" dirty="0"/>
              <a:t>За те що я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донька</a:t>
            </a:r>
            <a:r>
              <a:rPr lang="ru-RU" dirty="0"/>
              <a:t> і за те що я </a:t>
            </a:r>
            <a:r>
              <a:rPr lang="ru-RU" dirty="0" err="1"/>
              <a:t>найкраща</a:t>
            </a:r>
            <a:r>
              <a:rPr lang="ru-RU" dirty="0"/>
              <a:t> для них в </a:t>
            </a:r>
            <a:r>
              <a:rPr lang="ru-RU" dirty="0" err="1"/>
              <a:t>цілому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endParaRPr lang="ru-RU" b="0" dirty="0">
              <a:effectLst/>
            </a:endParaRPr>
          </a:p>
          <a:p>
            <a:r>
              <a:rPr lang="ru-RU" dirty="0" err="1"/>
              <a:t>Незнаю</a:t>
            </a:r>
            <a:r>
              <a:rPr lang="ru-RU" dirty="0"/>
              <a:t>, в них питайте)</a:t>
            </a:r>
            <a:endParaRPr lang="ru-RU" b="0" dirty="0">
              <a:effectLst/>
            </a:endParaRPr>
          </a:p>
          <a:p>
            <a:r>
              <a:rPr lang="ru-RU" dirty="0"/>
              <a:t>За те що я </a:t>
            </a:r>
            <a:r>
              <a:rPr lang="ru-RU" dirty="0" err="1"/>
              <a:t>перемагаю</a:t>
            </a:r>
            <a:r>
              <a:rPr lang="ru-RU" dirty="0"/>
              <a:t> в конкурсах, получаю </a:t>
            </a:r>
            <a:r>
              <a:rPr lang="ru-RU" dirty="0" err="1"/>
              <a:t>хороші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, прибираю, </a:t>
            </a:r>
            <a:r>
              <a:rPr lang="ru-RU" dirty="0" err="1"/>
              <a:t>тощо</a:t>
            </a:r>
            <a:endParaRPr lang="ru-RU" b="0" dirty="0">
              <a:effectLst/>
            </a:endParaRPr>
          </a:p>
          <a:p>
            <a:r>
              <a:rPr lang="ru-RU" dirty="0"/>
              <a:t>Да те що я </a:t>
            </a:r>
            <a:r>
              <a:rPr lang="ru-RU" dirty="0" err="1"/>
              <a:t>їх</a:t>
            </a:r>
            <a:r>
              <a:rPr lang="ru-RU" dirty="0"/>
              <a:t> не дитя , і я </a:t>
            </a:r>
            <a:r>
              <a:rPr lang="ru-RU" dirty="0" err="1"/>
              <a:t>їх</a:t>
            </a:r>
            <a:r>
              <a:rPr lang="ru-RU" dirty="0"/>
              <a:t> люблю і вони мене </a:t>
            </a:r>
            <a:r>
              <a:rPr lang="ru-RU" dirty="0" err="1"/>
              <a:t>люблять</a:t>
            </a:r>
            <a:r>
              <a:rPr lang="ru-RU" dirty="0"/>
              <a:t> на </a:t>
            </a:r>
            <a:r>
              <a:rPr lang="ru-RU" dirty="0" err="1"/>
              <a:t>завжди</a:t>
            </a:r>
            <a:r>
              <a:rPr lang="ru-RU" dirty="0"/>
              <a:t>!</a:t>
            </a:r>
            <a:endParaRPr lang="ru-RU" b="0" dirty="0">
              <a:effectLst/>
            </a:endParaRPr>
          </a:p>
          <a:p>
            <a:r>
              <a:rPr lang="ru-RU" dirty="0"/>
              <a:t>Найменший, </a:t>
            </a:r>
            <a:r>
              <a:rPr lang="ru-RU" dirty="0" err="1"/>
              <a:t>виконую</a:t>
            </a:r>
            <a:r>
              <a:rPr lang="ru-RU" dirty="0"/>
              <a:t> </a:t>
            </a:r>
            <a:r>
              <a:rPr lang="ru-RU" dirty="0" err="1"/>
              <a:t>домашнє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endParaRPr lang="ru-RU" b="0" dirty="0">
              <a:effectLst/>
            </a:endParaRPr>
          </a:p>
          <a:p>
            <a:r>
              <a:rPr lang="ru-RU" dirty="0"/>
              <a:t>Просто так </a:t>
            </a:r>
            <a:endParaRPr lang="ru-RU" b="0" dirty="0">
              <a:effectLst/>
            </a:endParaRPr>
          </a:p>
          <a:p>
            <a:r>
              <a:rPr lang="ru-RU" dirty="0"/>
              <a:t>Бо я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найкращий</a:t>
            </a:r>
            <a:endParaRPr lang="ru-RU" b="0" dirty="0">
              <a:effectLst/>
            </a:endParaRPr>
          </a:p>
          <a:p>
            <a:r>
              <a:rPr lang="ru-RU" dirty="0"/>
              <a:t>За мою </a:t>
            </a:r>
            <a:r>
              <a:rPr lang="ru-RU" dirty="0" err="1"/>
              <a:t>стриманість</a:t>
            </a:r>
            <a:r>
              <a:rPr lang="ru-RU" dirty="0"/>
              <a:t>, </a:t>
            </a:r>
            <a:r>
              <a:rPr lang="ru-RU" dirty="0" err="1"/>
              <a:t>повагу</a:t>
            </a:r>
            <a:r>
              <a:rPr lang="ru-RU" dirty="0"/>
              <a:t> до старших та в </a:t>
            </a:r>
            <a:r>
              <a:rPr lang="ru-RU" dirty="0" err="1"/>
              <a:t>цілому</a:t>
            </a:r>
            <a:r>
              <a:rPr lang="ru-RU" dirty="0"/>
              <a:t> за все</a:t>
            </a:r>
            <a:endParaRPr lang="ru-RU" b="0" dirty="0">
              <a:effectLst/>
            </a:endParaRPr>
          </a:p>
          <a:p>
            <a:r>
              <a:rPr lang="ru-RU" dirty="0"/>
              <a:t>За </a:t>
            </a:r>
            <a:r>
              <a:rPr lang="ru-RU" dirty="0" err="1"/>
              <a:t>мої</a:t>
            </a:r>
            <a:r>
              <a:rPr lang="ru-RU" dirty="0"/>
              <a:t> </a:t>
            </a:r>
            <a:r>
              <a:rPr lang="ru-RU" dirty="0" err="1"/>
              <a:t>жарти</a:t>
            </a:r>
            <a:r>
              <a:rPr lang="ru-RU" dirty="0"/>
              <a:t> і тому що я </a:t>
            </a:r>
            <a:r>
              <a:rPr lang="ru-RU" dirty="0" err="1"/>
              <a:t>їхня</a:t>
            </a:r>
            <a:r>
              <a:rPr lang="ru-RU" dirty="0"/>
              <a:t> </a:t>
            </a:r>
            <a:r>
              <a:rPr lang="ru-RU" dirty="0" err="1"/>
              <a:t>дитина</a:t>
            </a:r>
            <a:endParaRPr lang="ru-RU" b="0" dirty="0">
              <a:effectLst/>
            </a:endParaRPr>
          </a:p>
          <a:p>
            <a:r>
              <a:rPr lang="ru-RU" dirty="0" err="1"/>
              <a:t>Старанність</a:t>
            </a:r>
            <a:r>
              <a:rPr lang="ru-RU" dirty="0"/>
              <a:t>, </a:t>
            </a:r>
            <a:r>
              <a:rPr lang="ru-RU" dirty="0" err="1"/>
              <a:t>відповідальність</a:t>
            </a:r>
            <a:endParaRPr lang="ru-RU" b="0" dirty="0">
              <a:effectLst/>
            </a:endParaRPr>
          </a:p>
          <a:p>
            <a:r>
              <a:rPr lang="ru-RU" dirty="0"/>
              <a:t>Я люблю </a:t>
            </a:r>
            <a:r>
              <a:rPr lang="ru-RU" dirty="0" err="1"/>
              <a:t>їх</a:t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15223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571</Words>
  <Application>Microsoft Office PowerPoint</Application>
  <PresentationFormat>Широкий екран</PresentationFormat>
  <Paragraphs>59</Paragraphs>
  <Slides>22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Тема Office</vt:lpstr>
      <vt:lpstr>Результати анкетування учнів 2023-2024 н.р.</vt:lpstr>
      <vt:lpstr>1. Вам подобається перебувати у школі?</vt:lpstr>
      <vt:lpstr>2. Вам комфортно у школі (гімназії, ліцеї)?</vt:lpstr>
      <vt:lpstr>3. Вас задовольняє розклад занять?</vt:lpstr>
      <vt:lpstr>4.     Якщо розклад занять не задовольняє, то чому?</vt:lpstr>
      <vt:lpstr>5.    Чи почуваєтесь Ви у безпеці, перебуваючи в школі?</vt:lpstr>
      <vt:lpstr>6. Кому Ви може довірити свій секрет, поділитися своїми проблемами, неприємностями?</vt:lpstr>
      <vt:lpstr>7. Батьки Вас найчастіше:</vt:lpstr>
      <vt:lpstr>8. За що Вас люблять батьки?</vt:lpstr>
      <vt:lpstr>Результати анкетування батьків</vt:lpstr>
      <vt:lpstr>1. У якому настрої ваша дитина, як правило, йде до школи:</vt:lpstr>
      <vt:lpstr>2. З чим Ви пов’язуєте небажання Вашої дитини йти до школи?</vt:lpstr>
      <vt:lpstr>продовження…</vt:lpstr>
      <vt:lpstr>3. У Вашої дитини виникали проблеми з адаптацією у закладі освіти:</vt:lpstr>
      <vt:lpstr>4.    Вам завжди вдається поспілкуватися з керівництвом закладу освіти і досягти взаєморозуміння?</vt:lpstr>
      <vt:lpstr>5.    Учителі справедливо оцінюють навчальні досягнення Вашої дитини?</vt:lpstr>
      <vt:lpstr>6. Ви отримуєте інформацію про критерії, правила і процедури оцінювання навчальних досягнень учнів?</vt:lpstr>
      <vt:lpstr>7. Педагоги закладу освіти забезпечують зворотній зв’язок із Вами?</vt:lpstr>
      <vt:lpstr>8.    Ви задоволені в цілому організацією освітнього процесу в школі?</vt:lpstr>
      <vt:lpstr>9.     Кому Ваша дитина може довірити свій секрет, поділитися своїми проблемами, неприємностями?</vt:lpstr>
      <vt:lpstr>10. Ви найчастіше своїх дітей:</vt:lpstr>
      <vt:lpstr>11. За що Ви любите свою дитину?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Світлана Банькова</cp:lastModifiedBy>
  <cp:revision>13</cp:revision>
  <dcterms:created xsi:type="dcterms:W3CDTF">2023-12-26T09:25:03Z</dcterms:created>
  <dcterms:modified xsi:type="dcterms:W3CDTF">2023-12-27T07:17:51Z</dcterms:modified>
</cp:coreProperties>
</file>